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65323" y="553847"/>
            <a:ext cx="6173470" cy="949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214" y="1150112"/>
            <a:ext cx="8497570" cy="3525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3500" y="6597491"/>
            <a:ext cx="1642745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3391" y="1602781"/>
            <a:ext cx="3900804" cy="4799965"/>
            <a:chOff x="4833391" y="1602781"/>
            <a:chExt cx="3900804" cy="4799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5276" y="1644408"/>
              <a:ext cx="3858767" cy="47579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3391" y="1602781"/>
              <a:ext cx="3855989" cy="47545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35940" y="2868422"/>
            <a:ext cx="3070860" cy="1061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400" spc="-5" b="1">
                <a:latin typeface="Arial"/>
                <a:cs typeface="Arial"/>
              </a:rPr>
              <a:t>Introduction</a:t>
            </a:r>
            <a:r>
              <a:rPr dirty="0" sz="3400" spc="-50" b="1">
                <a:latin typeface="Arial"/>
                <a:cs typeface="Arial"/>
              </a:rPr>
              <a:t> </a:t>
            </a:r>
            <a:r>
              <a:rPr dirty="0" sz="3400" spc="-5" b="1">
                <a:latin typeface="Arial"/>
                <a:cs typeface="Arial"/>
              </a:rPr>
              <a:t>to </a:t>
            </a:r>
            <a:r>
              <a:rPr dirty="0" sz="3400" spc="-930" b="1">
                <a:latin typeface="Arial"/>
                <a:cs typeface="Arial"/>
              </a:rPr>
              <a:t> </a:t>
            </a:r>
            <a:r>
              <a:rPr dirty="0" sz="3400" spc="-5" b="1">
                <a:latin typeface="Arial"/>
                <a:cs typeface="Arial"/>
              </a:rPr>
              <a:t>Planet</a:t>
            </a:r>
            <a:r>
              <a:rPr dirty="0" sz="3400" spc="-35" b="1">
                <a:latin typeface="Arial"/>
                <a:cs typeface="Arial"/>
              </a:rPr>
              <a:t> </a:t>
            </a:r>
            <a:r>
              <a:rPr dirty="0" sz="3400" spc="-5" b="1">
                <a:latin typeface="Arial"/>
                <a:cs typeface="Arial"/>
              </a:rPr>
              <a:t>“Earth”</a:t>
            </a:r>
            <a:endParaRPr sz="3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pc="-5"/>
              <a:t>Essentials</a:t>
            </a:r>
            <a:r>
              <a:rPr dirty="0" spc="-20"/>
              <a:t> </a:t>
            </a:r>
            <a:r>
              <a:rPr dirty="0" spc="-5"/>
              <a:t>of</a:t>
            </a:r>
            <a:r>
              <a:rPr dirty="0" spc="-25"/>
              <a:t> </a:t>
            </a:r>
            <a:r>
              <a:rPr dirty="0" spc="-5"/>
              <a:t>Oceanography</a:t>
            </a:r>
          </a:p>
          <a:p>
            <a:pPr algn="r" marR="6350">
              <a:lnSpc>
                <a:spcPct val="100000"/>
              </a:lnSpc>
              <a:spcBef>
                <a:spcPts val="265"/>
              </a:spcBef>
            </a:pPr>
            <a:r>
              <a:rPr dirty="0" sz="1800" spc="-5" b="0">
                <a:latin typeface="Arial MT"/>
                <a:cs typeface="Arial MT"/>
              </a:rPr>
              <a:t>Eleventh</a:t>
            </a:r>
            <a:r>
              <a:rPr dirty="0" sz="1800" spc="-60" b="0">
                <a:latin typeface="Arial MT"/>
                <a:cs typeface="Arial MT"/>
              </a:rPr>
              <a:t> </a:t>
            </a:r>
            <a:r>
              <a:rPr dirty="0" sz="1800" spc="-10" b="0">
                <a:latin typeface="Arial MT"/>
                <a:cs typeface="Arial MT"/>
              </a:rPr>
              <a:t>Edition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6016" y="5053838"/>
            <a:ext cx="1929764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10">
                <a:latin typeface="Arial MT"/>
                <a:cs typeface="Arial MT"/>
              </a:rPr>
              <a:t>l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n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229">
                <a:latin typeface="Arial MT"/>
                <a:cs typeface="Arial MT"/>
              </a:rPr>
              <a:t>P</a:t>
            </a: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60">
                <a:latin typeface="Arial MT"/>
                <a:cs typeface="Arial MT"/>
              </a:rPr>
              <a:t>T</a:t>
            </a:r>
            <a:r>
              <a:rPr dirty="0" sz="1800">
                <a:latin typeface="Arial MT"/>
                <a:cs typeface="Arial MT"/>
              </a:rPr>
              <a:t>r</a:t>
            </a:r>
            <a:r>
              <a:rPr dirty="0" sz="1800" spc="-15">
                <a:latin typeface="Arial MT"/>
                <a:cs typeface="Arial MT"/>
              </a:rPr>
              <a:t>u</a:t>
            </a:r>
            <a:r>
              <a:rPr dirty="0" sz="1800" spc="-10">
                <a:latin typeface="Arial MT"/>
                <a:cs typeface="Arial MT"/>
              </a:rPr>
              <a:t>jillo  </a:t>
            </a:r>
            <a:r>
              <a:rPr dirty="0" sz="1800" spc="-10">
                <a:latin typeface="Arial MT"/>
                <a:cs typeface="Arial MT"/>
              </a:rPr>
              <a:t>H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r</a:t>
            </a:r>
            <a:r>
              <a:rPr dirty="0" sz="1800" spc="-15">
                <a:latin typeface="Arial MT"/>
                <a:cs typeface="Arial MT"/>
              </a:rPr>
              <a:t>o</a:t>
            </a:r>
            <a:r>
              <a:rPr dirty="0" sz="1800" spc="-10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d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70">
                <a:latin typeface="Arial MT"/>
                <a:cs typeface="Arial MT"/>
              </a:rPr>
              <a:t>V</a:t>
            </a: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15">
                <a:latin typeface="Arial MT"/>
                <a:cs typeface="Arial MT"/>
              </a:rPr>
              <a:t>T</a:t>
            </a:r>
            <a:r>
              <a:rPr dirty="0" sz="1800" spc="-15">
                <a:latin typeface="Arial MT"/>
                <a:cs typeface="Arial MT"/>
              </a:rPr>
              <a:t>hu</a:t>
            </a:r>
            <a:r>
              <a:rPr dirty="0" sz="1800" spc="-5">
                <a:latin typeface="Arial MT"/>
                <a:cs typeface="Arial MT"/>
              </a:rPr>
              <a:t>r</a:t>
            </a:r>
            <a:r>
              <a:rPr dirty="0" sz="1800">
                <a:latin typeface="Arial MT"/>
                <a:cs typeface="Arial MT"/>
              </a:rPr>
              <a:t>m</a:t>
            </a:r>
            <a:r>
              <a:rPr dirty="0" sz="1800" spc="-15">
                <a:latin typeface="Arial MT"/>
                <a:cs typeface="Arial MT"/>
              </a:rPr>
              <a:t>an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611505"/>
          </a:xfrm>
          <a:custGeom>
            <a:avLst/>
            <a:gdLst/>
            <a:ahLst/>
            <a:cxnLst/>
            <a:rect l="l" t="t" r="r" b="b"/>
            <a:pathLst>
              <a:path w="9144000" h="611505">
                <a:moveTo>
                  <a:pt x="9144000" y="0"/>
                </a:moveTo>
                <a:lnTo>
                  <a:pt x="0" y="0"/>
                </a:lnTo>
                <a:lnTo>
                  <a:pt x="0" y="611187"/>
                </a:lnTo>
                <a:lnTo>
                  <a:pt x="9144000" y="611187"/>
                </a:lnTo>
                <a:lnTo>
                  <a:pt x="9144000" y="0"/>
                </a:lnTo>
                <a:close/>
              </a:path>
            </a:pathLst>
          </a:custGeom>
          <a:solidFill>
            <a:srgbClr val="1E398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12140" y="131825"/>
            <a:ext cx="287909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FFFFFF"/>
                </a:solidFill>
                <a:latin typeface="Arial MT"/>
                <a:cs typeface="Arial MT"/>
              </a:rPr>
              <a:t>Chapter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dirty="0" sz="2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Lecture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1831339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1E398C"/>
                </a:solidFill>
              </a:rPr>
              <a:t>O</a:t>
            </a:r>
            <a:r>
              <a:rPr dirty="0" sz="3200" spc="-10">
                <a:solidFill>
                  <a:srgbClr val="1E398C"/>
                </a:solidFill>
              </a:rPr>
              <a:t>ve</a:t>
            </a:r>
            <a:r>
              <a:rPr dirty="0" sz="3200">
                <a:solidFill>
                  <a:srgbClr val="1E398C"/>
                </a:solidFill>
              </a:rPr>
              <a:t>r</a:t>
            </a:r>
            <a:r>
              <a:rPr dirty="0" sz="3200" spc="-10">
                <a:solidFill>
                  <a:srgbClr val="1E398C"/>
                </a:solidFill>
              </a:rPr>
              <a:t>v</a:t>
            </a:r>
            <a:r>
              <a:rPr dirty="0" sz="3200" spc="-5">
                <a:solidFill>
                  <a:srgbClr val="1E398C"/>
                </a:solidFill>
              </a:rPr>
              <a:t>i</a:t>
            </a:r>
            <a:r>
              <a:rPr dirty="0" sz="3200" spc="-10">
                <a:solidFill>
                  <a:srgbClr val="1E398C"/>
                </a:solidFill>
              </a:rPr>
              <a:t>ew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642859" cy="3042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71882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 </a:t>
            </a:r>
            <a:r>
              <a:rPr dirty="0" sz="3000">
                <a:latin typeface="Arial MT"/>
                <a:cs typeface="Arial MT"/>
              </a:rPr>
              <a:t>world </a:t>
            </a:r>
            <a:r>
              <a:rPr dirty="0" sz="3000" spc="-5">
                <a:latin typeface="Arial MT"/>
                <a:cs typeface="Arial MT"/>
              </a:rPr>
              <a:t>ocean </a:t>
            </a:r>
            <a:r>
              <a:rPr dirty="0" sz="3000">
                <a:latin typeface="Arial MT"/>
                <a:cs typeface="Arial MT"/>
              </a:rPr>
              <a:t>is </a:t>
            </a:r>
            <a:r>
              <a:rPr dirty="0" sz="3000" spc="-5">
                <a:latin typeface="Arial MT"/>
                <a:cs typeface="Arial MT"/>
              </a:rPr>
              <a:t>the most prominent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feature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Oceans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cover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70.8%</a:t>
            </a:r>
            <a:r>
              <a:rPr dirty="0" sz="3000">
                <a:latin typeface="Arial MT"/>
                <a:cs typeface="Arial MT"/>
              </a:rPr>
              <a:t> of </a:t>
            </a:r>
            <a:r>
              <a:rPr dirty="0" sz="3000" spc="-5">
                <a:latin typeface="Arial MT"/>
                <a:cs typeface="Arial MT"/>
              </a:rPr>
              <a:t>Earth’s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surface.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origin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development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 </a:t>
            </a:r>
            <a:r>
              <a:rPr dirty="0" sz="3000" spc="-5">
                <a:latin typeface="Arial MT"/>
                <a:cs typeface="Arial MT"/>
              </a:rPr>
              <a:t>life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are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connected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oceans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have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long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history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on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9813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9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080943"/>
            <a:ext cx="3801745" cy="44659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algn="just"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Earth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has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one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ocean.</a:t>
            </a:r>
            <a:endParaRPr sz="2800">
              <a:latin typeface="Arial MT"/>
              <a:cs typeface="Arial MT"/>
            </a:endParaRPr>
          </a:p>
          <a:p>
            <a:pPr algn="just" marL="355600" marR="16891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It is </a:t>
            </a:r>
            <a:r>
              <a:rPr dirty="0" sz="2800">
                <a:latin typeface="Arial MT"/>
                <a:cs typeface="Arial MT"/>
              </a:rPr>
              <a:t>divided </a:t>
            </a:r>
            <a:r>
              <a:rPr dirty="0" sz="2800" spc="-5">
                <a:latin typeface="Arial MT"/>
                <a:cs typeface="Arial MT"/>
              </a:rPr>
              <a:t>into </a:t>
            </a:r>
            <a:r>
              <a:rPr dirty="0" sz="2800">
                <a:latin typeface="Arial MT"/>
                <a:cs typeface="Arial MT"/>
              </a:rPr>
              <a:t>four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principle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oceans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one other.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590"/>
              </a:spcBef>
              <a:buChar char="–"/>
              <a:tabLst>
                <a:tab pos="756920" algn="l"/>
              </a:tabLst>
            </a:pP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Pacific</a:t>
            </a:r>
            <a:r>
              <a:rPr dirty="0" sz="2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24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Atlantic</a:t>
            </a:r>
            <a:r>
              <a:rPr dirty="0" sz="2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24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Indian</a:t>
            </a:r>
            <a:r>
              <a:rPr dirty="0" sz="24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24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Arctic</a:t>
            </a:r>
            <a:r>
              <a:rPr dirty="0" sz="24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24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Southern</a:t>
            </a:r>
            <a:r>
              <a:rPr dirty="0" sz="2400" spc="-5">
                <a:latin typeface="Arial MT"/>
                <a:cs typeface="Arial MT"/>
              </a:rPr>
              <a:t>, or </a:t>
            </a: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Antarctic, </a:t>
            </a:r>
            <a:r>
              <a:rPr dirty="0" sz="2400" spc="-6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4108" y="2067415"/>
            <a:ext cx="4387453" cy="259257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2887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Ocean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Size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Depth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7783" y="878687"/>
            <a:ext cx="4003548" cy="50100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9813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9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0558"/>
            <a:ext cx="7180580" cy="342963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Pacific</a:t>
            </a:r>
            <a:r>
              <a:rPr dirty="0" sz="3000" spc="-4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World’s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largest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2" marL="1155700" marR="5080" indent="-228600">
              <a:lnSpc>
                <a:spcPct val="100000"/>
              </a:lnSpc>
              <a:spcBef>
                <a:spcPts val="595"/>
              </a:spcBef>
              <a:buChar char="•"/>
              <a:tabLst>
                <a:tab pos="1155700" algn="l"/>
              </a:tabLst>
            </a:pPr>
            <a:r>
              <a:rPr dirty="0" sz="2400" spc="-5">
                <a:latin typeface="Arial MT"/>
                <a:cs typeface="Arial MT"/>
              </a:rPr>
              <a:t>Accounts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for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more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than half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of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Earth’s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ocean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space</a:t>
            </a:r>
            <a:endParaRPr sz="24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55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World’s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deepest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Earth’s </a:t>
            </a:r>
            <a:r>
              <a:rPr dirty="0" sz="2800">
                <a:latin typeface="Arial MT"/>
                <a:cs typeface="Arial MT"/>
              </a:rPr>
              <a:t>largest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geographic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feature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Named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</a:t>
            </a:r>
            <a:r>
              <a:rPr dirty="0" sz="2800">
                <a:latin typeface="Arial MT"/>
                <a:cs typeface="Arial MT"/>
              </a:rPr>
              <a:t> 1520 by </a:t>
            </a:r>
            <a:r>
              <a:rPr dirty="0" sz="2800" spc="-5">
                <a:latin typeface="Arial MT"/>
                <a:cs typeface="Arial MT"/>
              </a:rPr>
              <a:t>Ferdinand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Magellan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9813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9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0623"/>
            <a:ext cx="7912100" cy="431990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Atlantic</a:t>
            </a:r>
            <a:r>
              <a:rPr dirty="0" sz="30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Half the</a:t>
            </a:r>
            <a:r>
              <a:rPr dirty="0" sz="2800">
                <a:latin typeface="Arial MT"/>
                <a:cs typeface="Arial MT"/>
              </a:rPr>
              <a:t> size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Pacific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Shallower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than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Pacific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Separates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Old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World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from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New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World</a:t>
            </a:r>
            <a:endParaRPr sz="2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Arial MT"/>
              <a:buChar char="–"/>
            </a:pPr>
            <a:endParaRPr sz="35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Indian</a:t>
            </a:r>
            <a:r>
              <a:rPr dirty="0" sz="30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Smaller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than </a:t>
            </a:r>
            <a:r>
              <a:rPr dirty="0" sz="2800" spc="-5">
                <a:latin typeface="Arial MT"/>
                <a:cs typeface="Arial MT"/>
              </a:rPr>
              <a:t>the Atlantic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Similar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depth as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Atlantic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Primarily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 Southern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Hemisphere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9813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9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0623"/>
            <a:ext cx="7975600" cy="376555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Arctic</a:t>
            </a:r>
            <a:r>
              <a:rPr dirty="0" sz="30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Seven</a:t>
            </a:r>
            <a:r>
              <a:rPr dirty="0" sz="2800">
                <a:latin typeface="Arial MT"/>
                <a:cs typeface="Arial MT"/>
              </a:rPr>
              <a:t> percent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 </a:t>
            </a:r>
            <a:r>
              <a:rPr dirty="0" sz="2800">
                <a:latin typeface="Arial MT"/>
                <a:cs typeface="Arial MT"/>
              </a:rPr>
              <a:t>size of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Pacific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Shallowest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world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Permanent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layer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sea</a:t>
            </a:r>
            <a:r>
              <a:rPr dirty="0" sz="2800" spc="-5">
                <a:latin typeface="Arial MT"/>
                <a:cs typeface="Arial MT"/>
              </a:rPr>
              <a:t> ice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few </a:t>
            </a:r>
            <a:r>
              <a:rPr dirty="0" sz="2800">
                <a:latin typeface="Arial MT"/>
                <a:cs typeface="Arial MT"/>
              </a:rPr>
              <a:t>meters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thick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35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Southern</a:t>
            </a:r>
            <a:r>
              <a:rPr dirty="0" sz="30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Antarctic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45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Circumnavigates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Antarctica</a:t>
            </a:r>
            <a:endParaRPr sz="2800">
              <a:latin typeface="Arial MT"/>
              <a:cs typeface="Arial MT"/>
            </a:endParaRPr>
          </a:p>
          <a:p>
            <a:pPr lvl="1" marL="756285" marR="180975" indent="-287020">
              <a:lnSpc>
                <a:spcPts val="3030"/>
              </a:lnSpc>
              <a:spcBef>
                <a:spcPts val="71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Is </a:t>
            </a:r>
            <a:r>
              <a:rPr dirty="0" sz="2800">
                <a:latin typeface="Arial MT"/>
                <a:cs typeface="Arial MT"/>
              </a:rPr>
              <a:t>really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>
                <a:latin typeface="Arial MT"/>
                <a:cs typeface="Arial MT"/>
              </a:rPr>
              <a:t> parts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-5">
                <a:latin typeface="Arial MT"/>
                <a:cs typeface="Arial MT"/>
              </a:rPr>
              <a:t> the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Pacific,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Atlantic,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Indian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Oceans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that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lie </a:t>
            </a:r>
            <a:r>
              <a:rPr dirty="0" sz="2800">
                <a:latin typeface="Arial MT"/>
                <a:cs typeface="Arial MT"/>
              </a:rPr>
              <a:t>south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50°</a:t>
            </a:r>
            <a:r>
              <a:rPr dirty="0" sz="2800" spc="-5">
                <a:latin typeface="Arial MT"/>
                <a:cs typeface="Arial MT"/>
              </a:rPr>
              <a:t> S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latitude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1134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6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Seven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10">
                <a:solidFill>
                  <a:srgbClr val="1E398C"/>
                </a:solidFill>
              </a:rPr>
              <a:t>Seas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302512"/>
            <a:ext cx="7801609" cy="315912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Smaller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shallower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than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oceans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Salt</a:t>
            </a:r>
            <a:r>
              <a:rPr dirty="0" sz="3000" spc="-5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water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Usually</a:t>
            </a:r>
            <a:r>
              <a:rPr dirty="0" sz="3000" spc="-6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enclosed</a:t>
            </a:r>
            <a:r>
              <a:rPr dirty="0" sz="3000" spc="-4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land</a:t>
            </a:r>
            <a:endParaRPr sz="3000">
              <a:latin typeface="Arial MT"/>
              <a:cs typeface="Arial MT"/>
            </a:endParaRPr>
          </a:p>
          <a:p>
            <a:pPr marL="756285" marR="5080" indent="-287020">
              <a:lnSpc>
                <a:spcPct val="100000"/>
              </a:lnSpc>
              <a:spcBef>
                <a:spcPts val="680"/>
              </a:spcBef>
            </a:pPr>
            <a:r>
              <a:rPr dirty="0" sz="2800" spc="-5">
                <a:latin typeface="Arial MT"/>
                <a:cs typeface="Arial MT"/>
              </a:rPr>
              <a:t>–</a:t>
            </a:r>
            <a:r>
              <a:rPr dirty="0" sz="2800" spc="-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Sargasso</a:t>
            </a:r>
            <a:r>
              <a:rPr dirty="0" sz="2800" spc="-5">
                <a:latin typeface="Arial MT"/>
                <a:cs typeface="Arial MT"/>
              </a:rPr>
              <a:t> Sea </a:t>
            </a:r>
            <a:r>
              <a:rPr dirty="0" sz="2800">
                <a:latin typeface="Arial MT"/>
                <a:cs typeface="Arial MT"/>
              </a:rPr>
              <a:t>defined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by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surrounding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currents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Directly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connected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1134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6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Seven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10">
                <a:solidFill>
                  <a:srgbClr val="1E398C"/>
                </a:solidFill>
              </a:rPr>
              <a:t>Seas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18044"/>
            <a:ext cx="6481445" cy="459295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55600" marR="5080" indent="-342900">
              <a:lnSpc>
                <a:spcPts val="3240"/>
              </a:lnSpc>
              <a:spcBef>
                <a:spcPts val="505"/>
              </a:spcBef>
              <a:buChar char="•"/>
              <a:tabLst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Before the 15th century, Europeans 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considered the seven seas to be the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following:</a:t>
            </a:r>
            <a:endParaRPr sz="3000">
              <a:latin typeface="Arial MT"/>
              <a:cs typeface="Arial MT"/>
            </a:endParaRPr>
          </a:p>
          <a:p>
            <a:pPr lvl="1" marL="984885" indent="-515620">
              <a:lnSpc>
                <a:spcPct val="100000"/>
              </a:lnSpc>
              <a:spcBef>
                <a:spcPts val="295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 spc="-5">
                <a:latin typeface="Arial MT"/>
                <a:cs typeface="Arial MT"/>
              </a:rPr>
              <a:t>Red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</a:t>
            </a:r>
            <a:endParaRPr sz="2800">
              <a:latin typeface="Arial MT"/>
              <a:cs typeface="Arial MT"/>
            </a:endParaRPr>
          </a:p>
          <a:p>
            <a:pPr lvl="1" marL="984885" indent="-516255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>
                <a:latin typeface="Arial MT"/>
                <a:cs typeface="Arial MT"/>
              </a:rPr>
              <a:t>Mediterranean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</a:t>
            </a:r>
            <a:endParaRPr sz="2800">
              <a:latin typeface="Arial MT"/>
              <a:cs typeface="Arial MT"/>
            </a:endParaRPr>
          </a:p>
          <a:p>
            <a:pPr lvl="1" marL="984885" indent="-51625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 spc="-5">
                <a:latin typeface="Arial MT"/>
                <a:cs typeface="Arial MT"/>
              </a:rPr>
              <a:t>Persian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Gulf</a:t>
            </a:r>
            <a:endParaRPr sz="2800">
              <a:latin typeface="Arial MT"/>
              <a:cs typeface="Arial MT"/>
            </a:endParaRPr>
          </a:p>
          <a:p>
            <a:pPr lvl="1" marL="984885" indent="-51625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 spc="-5">
                <a:latin typeface="Arial MT"/>
                <a:cs typeface="Arial MT"/>
              </a:rPr>
              <a:t>Black</a:t>
            </a:r>
            <a:r>
              <a:rPr dirty="0" sz="2800" spc="-4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</a:t>
            </a:r>
            <a:endParaRPr sz="2800">
              <a:latin typeface="Arial MT"/>
              <a:cs typeface="Arial MT"/>
            </a:endParaRPr>
          </a:p>
          <a:p>
            <a:pPr lvl="1" marL="984885" indent="-516255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 spc="-5">
                <a:latin typeface="Arial MT"/>
                <a:cs typeface="Arial MT"/>
              </a:rPr>
              <a:t>Adriatic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</a:t>
            </a:r>
            <a:endParaRPr sz="2800">
              <a:latin typeface="Arial MT"/>
              <a:cs typeface="Arial MT"/>
            </a:endParaRPr>
          </a:p>
          <a:p>
            <a:pPr lvl="1" marL="984885" indent="-51625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 spc="-5">
                <a:latin typeface="Arial MT"/>
                <a:cs typeface="Arial MT"/>
              </a:rPr>
              <a:t>Caspian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</a:t>
            </a:r>
            <a:endParaRPr sz="2800">
              <a:latin typeface="Arial MT"/>
              <a:cs typeface="Arial MT"/>
            </a:endParaRPr>
          </a:p>
          <a:p>
            <a:pPr lvl="1" marL="984885" indent="-51625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984885" algn="l"/>
                <a:tab pos="985519" algn="l"/>
              </a:tabLst>
            </a:pPr>
            <a:r>
              <a:rPr dirty="0" sz="2800">
                <a:latin typeface="Arial MT"/>
                <a:cs typeface="Arial MT"/>
              </a:rPr>
              <a:t>Indian</a:t>
            </a:r>
            <a:r>
              <a:rPr dirty="0" sz="2800" spc="-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47446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Comparing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to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Continents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279651"/>
            <a:ext cx="5261610" cy="389636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355600" marR="589915" indent="-343535">
              <a:lnSpc>
                <a:spcPts val="2980"/>
              </a:lnSpc>
              <a:spcBef>
                <a:spcPts val="320"/>
              </a:spcBef>
              <a:buChar char="•"/>
              <a:tabLst>
                <a:tab pos="354965" algn="l"/>
                <a:tab pos="356235" algn="l"/>
              </a:tabLst>
            </a:pPr>
            <a:r>
              <a:rPr dirty="0" sz="2600">
                <a:latin typeface="Arial MT"/>
                <a:cs typeface="Arial MT"/>
              </a:rPr>
              <a:t>Average</a:t>
            </a:r>
            <a:r>
              <a:rPr dirty="0" sz="2600" spc="-25">
                <a:latin typeface="Arial MT"/>
                <a:cs typeface="Arial MT"/>
              </a:rPr>
              <a:t> </a:t>
            </a:r>
            <a:r>
              <a:rPr dirty="0" sz="2600" spc="5">
                <a:solidFill>
                  <a:srgbClr val="0070C0"/>
                </a:solidFill>
                <a:latin typeface="Arial MT"/>
                <a:cs typeface="Arial MT"/>
              </a:rPr>
              <a:t>ocean</a:t>
            </a:r>
            <a:r>
              <a:rPr dirty="0" sz="2600" spc="-25">
                <a:solidFill>
                  <a:srgbClr val="0070C0"/>
                </a:solidFill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depth</a:t>
            </a:r>
            <a:r>
              <a:rPr dirty="0" sz="2600" spc="-1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is</a:t>
            </a:r>
            <a:r>
              <a:rPr dirty="0" sz="2600" spc="-10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3682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meters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(12,</a:t>
            </a:r>
            <a:r>
              <a:rPr dirty="0" sz="2600" spc="30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080</a:t>
            </a:r>
            <a:r>
              <a:rPr dirty="0" sz="2600" spc="-5">
                <a:latin typeface="Arial MT"/>
                <a:cs typeface="Arial MT"/>
              </a:rPr>
              <a:t> feet)</a:t>
            </a:r>
            <a:endParaRPr sz="2600">
              <a:latin typeface="Arial MT"/>
              <a:cs typeface="Arial MT"/>
            </a:endParaRPr>
          </a:p>
          <a:p>
            <a:pPr marL="355600" marR="226695" indent="-343535">
              <a:lnSpc>
                <a:spcPts val="2810"/>
              </a:lnSpc>
              <a:spcBef>
                <a:spcPts val="63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600">
                <a:latin typeface="Arial MT"/>
                <a:cs typeface="Arial MT"/>
              </a:rPr>
              <a:t>Average</a:t>
            </a:r>
            <a:r>
              <a:rPr dirty="0" sz="2600" spc="-25"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00B050"/>
                </a:solidFill>
                <a:latin typeface="Arial MT"/>
                <a:cs typeface="Arial MT"/>
              </a:rPr>
              <a:t>continental</a:t>
            </a:r>
            <a:r>
              <a:rPr dirty="0" sz="2600" spc="-25">
                <a:solidFill>
                  <a:srgbClr val="00B050"/>
                </a:solidFill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elevation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is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840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meters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(2756</a:t>
            </a:r>
            <a:r>
              <a:rPr dirty="0" sz="2600" spc="-1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feet)</a:t>
            </a:r>
            <a:endParaRPr sz="2600">
              <a:latin typeface="Arial MT"/>
              <a:cs typeface="Arial MT"/>
            </a:endParaRPr>
          </a:p>
          <a:p>
            <a:pPr marL="355600" marR="5080" indent="-343535">
              <a:lnSpc>
                <a:spcPts val="2810"/>
              </a:lnSpc>
              <a:spcBef>
                <a:spcPts val="62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600" spc="5">
                <a:latin typeface="Arial MT"/>
                <a:cs typeface="Arial MT"/>
              </a:rPr>
              <a:t>Deepest </a:t>
            </a:r>
            <a:r>
              <a:rPr dirty="0" sz="2600" spc="5">
                <a:solidFill>
                  <a:srgbClr val="0070C0"/>
                </a:solidFill>
                <a:latin typeface="Arial MT"/>
                <a:cs typeface="Arial MT"/>
              </a:rPr>
              <a:t>ocean </a:t>
            </a:r>
            <a:r>
              <a:rPr dirty="0" sz="2600">
                <a:latin typeface="Arial MT"/>
                <a:cs typeface="Arial MT"/>
              </a:rPr>
              <a:t>trench </a:t>
            </a:r>
            <a:r>
              <a:rPr dirty="0" sz="2600" spc="-5">
                <a:latin typeface="Arial MT"/>
                <a:cs typeface="Arial MT"/>
              </a:rPr>
              <a:t>is </a:t>
            </a:r>
            <a:r>
              <a:rPr dirty="0" sz="2600">
                <a:latin typeface="Arial MT"/>
                <a:cs typeface="Arial MT"/>
              </a:rPr>
              <a:t>the 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Mariana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Trench</a:t>
            </a:r>
            <a:r>
              <a:rPr dirty="0" sz="2600" spc="-3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at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11,022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meters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(36,161</a:t>
            </a:r>
            <a:r>
              <a:rPr dirty="0" sz="2600" spc="-5">
                <a:latin typeface="Arial MT"/>
                <a:cs typeface="Arial MT"/>
              </a:rPr>
              <a:t> feet)</a:t>
            </a:r>
            <a:endParaRPr sz="2600">
              <a:latin typeface="Arial MT"/>
              <a:cs typeface="Arial MT"/>
            </a:endParaRPr>
          </a:p>
          <a:p>
            <a:pPr marL="355600" marR="301625" indent="-343535">
              <a:lnSpc>
                <a:spcPts val="2810"/>
              </a:lnSpc>
              <a:spcBef>
                <a:spcPts val="61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600">
                <a:latin typeface="Arial MT"/>
                <a:cs typeface="Arial MT"/>
              </a:rPr>
              <a:t>Highest</a:t>
            </a:r>
            <a:r>
              <a:rPr dirty="0" sz="2600" spc="-30"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00B050"/>
                </a:solidFill>
                <a:latin typeface="Arial MT"/>
                <a:cs typeface="Arial MT"/>
              </a:rPr>
              <a:t>continental</a:t>
            </a:r>
            <a:r>
              <a:rPr dirty="0" sz="2600" spc="-25">
                <a:solidFill>
                  <a:srgbClr val="00B050"/>
                </a:solidFill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mountain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is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 spc="-5">
                <a:latin typeface="Arial MT"/>
                <a:cs typeface="Arial MT"/>
              </a:rPr>
              <a:t>Mt. </a:t>
            </a:r>
            <a:r>
              <a:rPr dirty="0" sz="2600">
                <a:latin typeface="Arial MT"/>
                <a:cs typeface="Arial MT"/>
              </a:rPr>
              <a:t>Everest at </a:t>
            </a:r>
            <a:r>
              <a:rPr dirty="0" sz="2600" spc="5">
                <a:latin typeface="Arial MT"/>
                <a:cs typeface="Arial MT"/>
              </a:rPr>
              <a:t>8850 </a:t>
            </a:r>
            <a:r>
              <a:rPr dirty="0" sz="2600">
                <a:latin typeface="Arial MT"/>
                <a:cs typeface="Arial MT"/>
              </a:rPr>
              <a:t>meters 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(29,035</a:t>
            </a:r>
            <a:r>
              <a:rPr dirty="0" sz="2600" spc="-5">
                <a:latin typeface="Arial MT"/>
                <a:cs typeface="Arial MT"/>
              </a:rPr>
              <a:t> feet)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7331" y="793140"/>
            <a:ext cx="2830054" cy="519323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1588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Early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Exploration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the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45490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9431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Early “explorers”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used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boats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seek new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fishing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grounds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food.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 ocean facilitated trade and interaction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between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cultures.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545204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Pacific</a:t>
            </a:r>
            <a:r>
              <a:rPr dirty="0" sz="3200" spc="-8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Navigators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3645" y="908809"/>
            <a:ext cx="4940164" cy="49606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9740" y="1624075"/>
            <a:ext cx="3538854" cy="39516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64769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The </a:t>
            </a:r>
            <a:r>
              <a:rPr dirty="0" sz="2800">
                <a:latin typeface="Arial MT"/>
                <a:cs typeface="Arial MT"/>
              </a:rPr>
              <a:t>peopling of the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Pacific </a:t>
            </a:r>
            <a:r>
              <a:rPr dirty="0" sz="2800">
                <a:latin typeface="Arial MT"/>
                <a:cs typeface="Arial MT"/>
              </a:rPr>
              <a:t>Islands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required extensive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travel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open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boats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 exceptional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navigation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skills.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It was </a:t>
            </a:r>
            <a:r>
              <a:rPr dirty="0" sz="2800">
                <a:latin typeface="Arial MT"/>
                <a:cs typeface="Arial MT"/>
              </a:rPr>
              <a:t>difficult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because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islands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are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widely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scattered.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7774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Pacific</a:t>
            </a:r>
            <a:r>
              <a:rPr dirty="0" sz="3200" spc="-9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People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901940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3881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No </a:t>
            </a:r>
            <a:r>
              <a:rPr dirty="0" sz="3000" spc="-5">
                <a:latin typeface="Arial MT"/>
                <a:cs typeface="Arial MT"/>
              </a:rPr>
              <a:t>written records </a:t>
            </a:r>
            <a:r>
              <a:rPr dirty="0" sz="3000">
                <a:latin typeface="Arial MT"/>
                <a:cs typeface="Arial MT"/>
              </a:rPr>
              <a:t>exist of </a:t>
            </a:r>
            <a:r>
              <a:rPr dirty="0" sz="3000" spc="-5">
                <a:latin typeface="Arial MT"/>
                <a:cs typeface="Arial MT"/>
              </a:rPr>
              <a:t>Pacific human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history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before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16th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century.</a:t>
            </a:r>
            <a:endParaRPr sz="3000">
              <a:latin typeface="Arial MT"/>
              <a:cs typeface="Arial MT"/>
            </a:endParaRPr>
          </a:p>
          <a:p>
            <a:pPr marL="355600" marR="368935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Archeological evidence suggests </a:t>
            </a:r>
            <a:r>
              <a:rPr dirty="0" sz="3000">
                <a:latin typeface="Arial MT"/>
                <a:cs typeface="Arial MT"/>
              </a:rPr>
              <a:t>island 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occupation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people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New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Guinea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as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early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as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4000–5000</a:t>
            </a:r>
            <a:r>
              <a:rPr dirty="0" sz="3000" spc="-45">
                <a:latin typeface="Arial MT"/>
                <a:cs typeface="Arial MT"/>
              </a:rPr>
              <a:t> </a:t>
            </a:r>
            <a:r>
              <a:rPr dirty="0" sz="2800" spc="-10">
                <a:latin typeface="Arial MT"/>
                <a:cs typeface="Arial MT"/>
              </a:rPr>
              <a:t>B.C.</a:t>
            </a:r>
            <a:endParaRPr sz="2800">
              <a:latin typeface="Arial MT"/>
              <a:cs typeface="Arial MT"/>
            </a:endParaRPr>
          </a:p>
          <a:p>
            <a:pPr marL="354965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Thor Heyerdahl </a:t>
            </a:r>
            <a:r>
              <a:rPr dirty="0" sz="3000">
                <a:latin typeface="Arial MT"/>
                <a:cs typeface="Arial MT"/>
              </a:rPr>
              <a:t>sailed </a:t>
            </a:r>
            <a:r>
              <a:rPr dirty="0" sz="3000" spc="-5">
                <a:latin typeface="Arial MT"/>
                <a:cs typeface="Arial MT"/>
              </a:rPr>
              <a:t>on a </a:t>
            </a:r>
            <a:r>
              <a:rPr dirty="0" sz="3000">
                <a:latin typeface="Arial MT"/>
                <a:cs typeface="Arial MT"/>
              </a:rPr>
              <a:t>balsa </a:t>
            </a:r>
            <a:r>
              <a:rPr dirty="0" sz="3000" spc="-5">
                <a:latin typeface="Arial MT"/>
                <a:cs typeface="Arial MT"/>
              </a:rPr>
              <a:t>raft – the 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 i="1">
                <a:latin typeface="Arial"/>
                <a:cs typeface="Arial"/>
              </a:rPr>
              <a:t>Kon </a:t>
            </a:r>
            <a:r>
              <a:rPr dirty="0" sz="3000" i="1">
                <a:latin typeface="Arial"/>
                <a:cs typeface="Arial"/>
              </a:rPr>
              <a:t>Tiki </a:t>
            </a:r>
            <a:r>
              <a:rPr dirty="0" sz="3000" spc="-5">
                <a:latin typeface="Arial MT"/>
                <a:cs typeface="Arial MT"/>
              </a:rPr>
              <a:t>– to demonstrate migration </a:t>
            </a:r>
            <a:r>
              <a:rPr dirty="0" sz="3000">
                <a:latin typeface="Arial MT"/>
                <a:cs typeface="Arial MT"/>
              </a:rPr>
              <a:t>of </a:t>
            </a:r>
            <a:r>
              <a:rPr dirty="0" sz="3000" spc="-5">
                <a:latin typeface="Arial MT"/>
                <a:cs typeface="Arial MT"/>
              </a:rPr>
              <a:t>South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Americans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Pacific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islands.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1097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European</a:t>
            </a:r>
            <a:r>
              <a:rPr dirty="0" sz="3200" spc="-8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Navigators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680959" cy="3416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82804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Phoenecians</a:t>
            </a:r>
            <a:r>
              <a:rPr dirty="0" sz="30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–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first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Western 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Hemisphere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develop</a:t>
            </a:r>
            <a:r>
              <a:rPr dirty="0" sz="3000" spc="-4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navigation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arts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Navigated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circa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2000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B.C.</a:t>
            </a:r>
            <a:endParaRPr sz="24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Explored</a:t>
            </a:r>
            <a:r>
              <a:rPr dirty="0" sz="2800">
                <a:latin typeface="Arial MT"/>
                <a:cs typeface="Arial MT"/>
              </a:rPr>
              <a:t> Mediterranean</a:t>
            </a:r>
            <a:r>
              <a:rPr dirty="0" sz="2800" spc="3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Sea,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Red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Sea,</a:t>
            </a:r>
            <a:r>
              <a:rPr dirty="0" sz="2800">
                <a:latin typeface="Arial MT"/>
                <a:cs typeface="Arial MT"/>
              </a:rPr>
              <a:t> and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Indian Ocean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First </a:t>
            </a:r>
            <a:r>
              <a:rPr dirty="0" sz="2800">
                <a:latin typeface="Arial MT"/>
                <a:cs typeface="Arial MT"/>
              </a:rPr>
              <a:t>circumnavigation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Africa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Reached </a:t>
            </a:r>
            <a:r>
              <a:rPr dirty="0" sz="2800" spc="-5">
                <a:latin typeface="Arial MT"/>
                <a:cs typeface="Arial MT"/>
              </a:rPr>
              <a:t>the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British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Isles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1097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European</a:t>
            </a:r>
            <a:r>
              <a:rPr dirty="0" sz="3200" spc="-8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Navigators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0558"/>
            <a:ext cx="7503159" cy="3032760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Greek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Pytheas</a:t>
            </a:r>
            <a:endParaRPr sz="30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Sailed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northward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using </a:t>
            </a:r>
            <a:r>
              <a:rPr dirty="0" sz="2800" spc="-5">
                <a:latin typeface="Arial MT"/>
                <a:cs typeface="Arial MT"/>
              </a:rPr>
              <a:t>a simple</a:t>
            </a:r>
            <a:r>
              <a:rPr dirty="0" sz="2800">
                <a:latin typeface="Arial MT"/>
                <a:cs typeface="Arial MT"/>
              </a:rPr>
              <a:t> method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to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determine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latitude </a:t>
            </a:r>
            <a:r>
              <a:rPr dirty="0" sz="2800" spc="-5">
                <a:latin typeface="Arial MT"/>
                <a:cs typeface="Arial MT"/>
              </a:rPr>
              <a:t>in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325 </a:t>
            </a:r>
            <a:r>
              <a:rPr dirty="0" sz="2400" spc="-5">
                <a:latin typeface="Arial MT"/>
                <a:cs typeface="Arial MT"/>
              </a:rPr>
              <a:t>B.C.</a:t>
            </a:r>
            <a:endParaRPr sz="24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Navigated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using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the North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Star</a:t>
            </a:r>
            <a:endParaRPr sz="2800">
              <a:latin typeface="Arial MT"/>
              <a:cs typeface="Arial MT"/>
            </a:endParaRPr>
          </a:p>
          <a:p>
            <a:pPr marL="355600" marR="1598295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Eratosthenes</a:t>
            </a:r>
            <a:r>
              <a:rPr dirty="0" sz="30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determined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Earth’s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circumference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fairly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accurately.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12598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Europeans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027" y="1163827"/>
            <a:ext cx="3698875" cy="481838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355600" marR="190500" indent="-343535">
              <a:lnSpc>
                <a:spcPts val="2500"/>
              </a:lnSpc>
              <a:spcBef>
                <a:spcPts val="70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600">
                <a:solidFill>
                  <a:srgbClr val="FF0000"/>
                </a:solidFill>
                <a:latin typeface="Arial MT"/>
                <a:cs typeface="Arial MT"/>
              </a:rPr>
              <a:t>Herodotus </a:t>
            </a:r>
            <a:r>
              <a:rPr dirty="0" sz="2600" spc="5">
                <a:latin typeface="Arial MT"/>
                <a:cs typeface="Arial MT"/>
              </a:rPr>
              <a:t>produced </a:t>
            </a:r>
            <a:r>
              <a:rPr dirty="0" sz="2600" spc="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inaccurate</a:t>
            </a:r>
            <a:r>
              <a:rPr dirty="0" sz="2600" spc="-6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world</a:t>
            </a:r>
            <a:r>
              <a:rPr dirty="0" sz="2600" spc="-35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map </a:t>
            </a:r>
            <a:r>
              <a:rPr dirty="0" sz="2600" spc="-70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around</a:t>
            </a:r>
            <a:r>
              <a:rPr dirty="0" sz="2600" spc="-20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450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B.C.</a:t>
            </a:r>
            <a:endParaRPr sz="2200">
              <a:latin typeface="Arial MT"/>
              <a:cs typeface="Arial MT"/>
            </a:endParaRPr>
          </a:p>
          <a:p>
            <a:pPr marL="355600" marR="448309" indent="-343535">
              <a:lnSpc>
                <a:spcPts val="2500"/>
              </a:lnSpc>
              <a:spcBef>
                <a:spcPts val="610"/>
              </a:spcBef>
              <a:buChar char="•"/>
              <a:tabLst>
                <a:tab pos="354965" algn="l"/>
                <a:tab pos="356235" algn="l"/>
              </a:tabLst>
            </a:pPr>
            <a:r>
              <a:rPr dirty="0" sz="2600">
                <a:solidFill>
                  <a:srgbClr val="FF0000"/>
                </a:solidFill>
                <a:latin typeface="Arial MT"/>
                <a:cs typeface="Arial MT"/>
              </a:rPr>
              <a:t>Claudius Ptolemy </a:t>
            </a:r>
            <a:r>
              <a:rPr dirty="0" sz="26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produced </a:t>
            </a:r>
            <a:r>
              <a:rPr dirty="0" sz="2600" spc="-5">
                <a:latin typeface="Arial MT"/>
                <a:cs typeface="Arial MT"/>
              </a:rPr>
              <a:t>fairly </a:t>
            </a:r>
            <a:r>
              <a:rPr dirty="0" sz="2600">
                <a:latin typeface="Arial MT"/>
                <a:cs typeface="Arial MT"/>
              </a:rPr>
              <a:t> accurate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world</a:t>
            </a:r>
            <a:r>
              <a:rPr dirty="0" sz="2600" spc="-45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map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around</a:t>
            </a:r>
            <a:r>
              <a:rPr dirty="0" sz="2600" spc="-20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150</a:t>
            </a:r>
            <a:r>
              <a:rPr dirty="0" sz="2600" spc="-20">
                <a:latin typeface="Arial MT"/>
                <a:cs typeface="Arial MT"/>
              </a:rPr>
              <a:t> </a:t>
            </a:r>
            <a:r>
              <a:rPr dirty="0" sz="2200" spc="-5">
                <a:latin typeface="Arial MT"/>
                <a:cs typeface="Arial MT"/>
              </a:rPr>
              <a:t>A.D.</a:t>
            </a:r>
            <a:endParaRPr sz="2200">
              <a:latin typeface="Arial MT"/>
              <a:cs typeface="Arial MT"/>
            </a:endParaRPr>
          </a:p>
          <a:p>
            <a:pPr marL="756285" marR="5080" indent="-287020">
              <a:lnSpc>
                <a:spcPct val="80000"/>
              </a:lnSpc>
              <a:spcBef>
                <a:spcPts val="590"/>
              </a:spcBef>
            </a:pPr>
            <a:r>
              <a:rPr dirty="0" sz="2400" spc="-5">
                <a:latin typeface="Arial MT"/>
                <a:cs typeface="Arial MT"/>
              </a:rPr>
              <a:t>–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Erroneously updated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Eratosthenes’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original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circumference 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estimation,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later 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causing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Christopher 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Columbus</a:t>
            </a:r>
            <a:endParaRPr sz="2400">
              <a:latin typeface="Arial MT"/>
              <a:cs typeface="Arial MT"/>
            </a:endParaRPr>
          </a:p>
          <a:p>
            <a:pPr marL="756285" marR="611505">
              <a:lnSpc>
                <a:spcPct val="80000"/>
              </a:lnSpc>
            </a:pP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3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believe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he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had </a:t>
            </a:r>
            <a:r>
              <a:rPr dirty="0" sz="2400" spc="-65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reached Asia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7878" y="1938831"/>
            <a:ext cx="4495651" cy="298447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24929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Middle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Ages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8025130" cy="295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10121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Arabs</a:t>
            </a:r>
            <a:r>
              <a:rPr dirty="0" sz="300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dominant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navigators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Mediterranean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Sea</a:t>
            </a:r>
            <a:endParaRPr sz="3000">
              <a:latin typeface="Arial MT"/>
              <a:cs typeface="Arial MT"/>
            </a:endParaRPr>
          </a:p>
          <a:p>
            <a:pPr marL="355600" marR="593725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Traded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extensively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with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East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Africa,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India,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Southeast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Asia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Learned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use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Indian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monsoon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winds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 travel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24929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Middle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Ages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453146"/>
            <a:ext cx="8338184" cy="3393440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Vikings</a:t>
            </a:r>
            <a:r>
              <a:rPr dirty="0" sz="30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explored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North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Atlantic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</a:t>
            </a:r>
            <a:endParaRPr sz="3000">
              <a:latin typeface="Arial MT"/>
              <a:cs typeface="Arial MT"/>
            </a:endParaRPr>
          </a:p>
          <a:p>
            <a:pPr lvl="1" marL="756285" marR="304800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Settled </a:t>
            </a:r>
            <a:r>
              <a:rPr dirty="0" sz="2800">
                <a:latin typeface="Arial MT"/>
                <a:cs typeface="Arial MT"/>
              </a:rPr>
              <a:t>Iceland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Greenland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 9th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10th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centuries </a:t>
            </a:r>
            <a:r>
              <a:rPr dirty="0" sz="2000" spc="-5">
                <a:latin typeface="Arial MT"/>
                <a:cs typeface="Arial MT"/>
              </a:rPr>
              <a:t>A.D.</a:t>
            </a:r>
            <a:endParaRPr sz="20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Leif</a:t>
            </a:r>
            <a:r>
              <a:rPr dirty="0" sz="2800" spc="10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Eriksson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designated</a:t>
            </a:r>
            <a:r>
              <a:rPr dirty="0" sz="2800" spc="1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part</a:t>
            </a:r>
            <a:r>
              <a:rPr dirty="0" sz="2800" spc="1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10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eastern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Canada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Arial MT"/>
                <a:cs typeface="Arial MT"/>
              </a:rPr>
              <a:t>Vinland</a:t>
            </a:r>
            <a:r>
              <a:rPr dirty="0" sz="2800" spc="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(now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Newfoundland)</a:t>
            </a:r>
            <a:r>
              <a:rPr dirty="0" sz="2800" spc="5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</a:t>
            </a:r>
            <a:r>
              <a:rPr dirty="0" sz="2800">
                <a:latin typeface="Arial MT"/>
                <a:cs typeface="Arial MT"/>
              </a:rPr>
              <a:t> 995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A.D.</a:t>
            </a:r>
            <a:endParaRPr sz="2000">
              <a:latin typeface="Arial MT"/>
              <a:cs typeface="Arial MT"/>
            </a:endParaRPr>
          </a:p>
          <a:p>
            <a:pPr lvl="1" marL="756285" marR="243204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Greenland, </a:t>
            </a:r>
            <a:r>
              <a:rPr dirty="0" sz="2800" spc="-5">
                <a:latin typeface="Arial MT"/>
                <a:cs typeface="Arial MT"/>
              </a:rPr>
              <a:t>Vinland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settlements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abandoned</a:t>
            </a:r>
            <a:r>
              <a:rPr dirty="0" sz="2800" spc="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by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1450 </a:t>
            </a:r>
            <a:r>
              <a:rPr dirty="0" sz="2000" spc="-5">
                <a:latin typeface="Arial MT"/>
                <a:cs typeface="Arial MT"/>
              </a:rPr>
              <a:t>A.D.</a:t>
            </a:r>
            <a:r>
              <a:rPr dirty="0" sz="2000" spc="2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due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to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climatic </a:t>
            </a:r>
            <a:r>
              <a:rPr dirty="0" sz="2800">
                <a:latin typeface="Arial MT"/>
                <a:cs typeface="Arial MT"/>
              </a:rPr>
              <a:t>cooling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4002"/>
            <a:ext cx="53911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Viking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Routes</a:t>
            </a:r>
            <a:r>
              <a:rPr dirty="0" sz="3200" spc="-4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Colonies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383" y="1063485"/>
            <a:ext cx="7303216" cy="455809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156325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Age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Discovery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in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Europe </a:t>
            </a:r>
            <a:r>
              <a:rPr dirty="0" sz="3200" spc="-875">
                <a:solidFill>
                  <a:srgbClr val="1E398C"/>
                </a:solidFill>
              </a:rPr>
              <a:t> </a:t>
            </a:r>
            <a:r>
              <a:rPr dirty="0" sz="3200" spc="-10">
                <a:solidFill>
                  <a:srgbClr val="1E398C"/>
                </a:solidFill>
              </a:rPr>
              <a:t>1492–1522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8627" y="1116676"/>
            <a:ext cx="7785734" cy="3999229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470"/>
              </a:spcBef>
              <a:buChar char="•"/>
              <a:tabLst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Search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new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Eastern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trade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routes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sea</a:t>
            </a:r>
            <a:endParaRPr sz="3000">
              <a:latin typeface="Arial MT"/>
              <a:cs typeface="Arial MT"/>
            </a:endParaRPr>
          </a:p>
          <a:p>
            <a:pPr algn="just" lvl="1" marL="756285" marR="271145" indent="-287020">
              <a:lnSpc>
                <a:spcPts val="281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600">
                <a:solidFill>
                  <a:srgbClr val="FF0000"/>
                </a:solidFill>
                <a:latin typeface="Arial MT"/>
                <a:cs typeface="Arial MT"/>
              </a:rPr>
              <a:t>Prince</a:t>
            </a:r>
            <a:r>
              <a:rPr dirty="0" sz="26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0000"/>
                </a:solidFill>
                <a:latin typeface="Arial MT"/>
                <a:cs typeface="Arial MT"/>
              </a:rPr>
              <a:t>Henry</a:t>
            </a:r>
            <a:r>
              <a:rPr dirty="0" sz="260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dirty="0" sz="26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0000"/>
                </a:solidFill>
                <a:latin typeface="Arial MT"/>
                <a:cs typeface="Arial MT"/>
              </a:rPr>
              <a:t>Navigator</a:t>
            </a:r>
            <a:r>
              <a:rPr dirty="0" sz="26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of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Portugal</a:t>
            </a:r>
            <a:r>
              <a:rPr dirty="0" sz="2600" spc="-10">
                <a:latin typeface="Arial MT"/>
                <a:cs typeface="Arial MT"/>
              </a:rPr>
              <a:t> </a:t>
            </a:r>
            <a:r>
              <a:rPr dirty="0" sz="2600" spc="5">
                <a:latin typeface="Arial MT"/>
                <a:cs typeface="Arial MT"/>
              </a:rPr>
              <a:t>sought </a:t>
            </a:r>
            <a:r>
              <a:rPr dirty="0" sz="2600" spc="-7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trade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routes around</a:t>
            </a:r>
            <a:r>
              <a:rPr dirty="0" sz="2600" spc="-1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Africa.</a:t>
            </a:r>
            <a:endParaRPr sz="2600">
              <a:latin typeface="Arial MT"/>
              <a:cs typeface="Arial MT"/>
            </a:endParaRPr>
          </a:p>
          <a:p>
            <a:pPr algn="just" lvl="1" marL="755650" indent="-287020">
              <a:lnSpc>
                <a:spcPct val="100000"/>
              </a:lnSpc>
              <a:spcBef>
                <a:spcPts val="270"/>
              </a:spcBef>
              <a:buChar char="–"/>
              <a:tabLst>
                <a:tab pos="756285" algn="l"/>
              </a:tabLst>
            </a:pPr>
            <a:r>
              <a:rPr dirty="0" sz="2600">
                <a:latin typeface="Arial MT"/>
                <a:cs typeface="Arial MT"/>
              </a:rPr>
              <a:t>Europeans</a:t>
            </a:r>
            <a:r>
              <a:rPr dirty="0" sz="2600" spc="-2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explore</a:t>
            </a:r>
            <a:r>
              <a:rPr dirty="0" sz="2600" spc="-5">
                <a:latin typeface="Arial MT"/>
                <a:cs typeface="Arial MT"/>
              </a:rPr>
              <a:t> North</a:t>
            </a:r>
            <a:r>
              <a:rPr dirty="0" sz="2600" spc="5">
                <a:latin typeface="Arial MT"/>
                <a:cs typeface="Arial MT"/>
              </a:rPr>
              <a:t> and</a:t>
            </a:r>
            <a:r>
              <a:rPr dirty="0" sz="2600">
                <a:latin typeface="Arial MT"/>
                <a:cs typeface="Arial MT"/>
              </a:rPr>
              <a:t> South</a:t>
            </a:r>
            <a:r>
              <a:rPr dirty="0" sz="2600" spc="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America.</a:t>
            </a:r>
            <a:endParaRPr sz="2600">
              <a:latin typeface="Arial MT"/>
              <a:cs typeface="Arial MT"/>
            </a:endParaRPr>
          </a:p>
          <a:p>
            <a:pPr algn="just" lvl="2" marL="1155700" marR="5080" indent="-228600">
              <a:lnSpc>
                <a:spcPts val="3240"/>
              </a:lnSpc>
              <a:spcBef>
                <a:spcPts val="750"/>
              </a:spcBef>
              <a:buChar char="•"/>
              <a:tabLst>
                <a:tab pos="11557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Christopher</a:t>
            </a:r>
            <a:r>
              <a:rPr dirty="0" sz="30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Columbus</a:t>
            </a:r>
            <a:r>
              <a:rPr dirty="0" sz="30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was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financed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 </a:t>
            </a:r>
            <a:r>
              <a:rPr dirty="0" sz="3000" spc="-8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 </a:t>
            </a:r>
            <a:r>
              <a:rPr dirty="0" sz="3000">
                <a:latin typeface="Arial MT"/>
                <a:cs typeface="Arial MT"/>
              </a:rPr>
              <a:t>Spanish </a:t>
            </a:r>
            <a:r>
              <a:rPr dirty="0" sz="3000" spc="-5">
                <a:latin typeface="Arial MT"/>
                <a:cs typeface="Arial MT"/>
              </a:rPr>
              <a:t>to find new trade routes to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Asia.</a:t>
            </a:r>
            <a:endParaRPr sz="3000">
              <a:latin typeface="Arial MT"/>
              <a:cs typeface="Arial MT"/>
            </a:endParaRPr>
          </a:p>
          <a:p>
            <a:pPr algn="just" lvl="2" marL="1155700" marR="913130" indent="-228600">
              <a:lnSpc>
                <a:spcPts val="3240"/>
              </a:lnSpc>
              <a:spcBef>
                <a:spcPts val="720"/>
              </a:spcBef>
              <a:buChar char="•"/>
              <a:tabLst>
                <a:tab pos="1155700" algn="l"/>
              </a:tabLst>
            </a:pPr>
            <a:r>
              <a:rPr dirty="0" sz="3000">
                <a:latin typeface="Arial MT"/>
                <a:cs typeface="Arial MT"/>
              </a:rPr>
              <a:t>Englishman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John</a:t>
            </a:r>
            <a:r>
              <a:rPr dirty="0" sz="3000" spc="-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Cabot</a:t>
            </a:r>
            <a:r>
              <a:rPr dirty="0" sz="30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arrived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 </a:t>
            </a:r>
            <a:r>
              <a:rPr dirty="0" sz="3000" spc="-8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northeast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North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America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1497.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156325" cy="10013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Age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Discovery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in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Europe </a:t>
            </a:r>
            <a:r>
              <a:rPr dirty="0" sz="3200" spc="-875">
                <a:solidFill>
                  <a:srgbClr val="1E398C"/>
                </a:solidFill>
              </a:rPr>
              <a:t> </a:t>
            </a:r>
            <a:r>
              <a:rPr dirty="0" sz="3200" spc="-10">
                <a:solidFill>
                  <a:srgbClr val="1E398C"/>
                </a:solidFill>
              </a:rPr>
              <a:t>1492–1522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496175" cy="48901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14122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Spaniard</a:t>
            </a:r>
            <a:r>
              <a:rPr dirty="0" sz="3000" spc="-40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Ferdinand</a:t>
            </a:r>
            <a:r>
              <a:rPr dirty="0" sz="3000" spc="-5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Magellan </a:t>
            </a:r>
            <a:r>
              <a:rPr dirty="0" sz="3000" spc="-819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circumnavigated</a:t>
            </a:r>
            <a:r>
              <a:rPr dirty="0" sz="3000" spc="-5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>
                <a:latin typeface="Arial MT"/>
                <a:cs typeface="Arial MT"/>
              </a:rPr>
              <a:t> globe.</a:t>
            </a:r>
            <a:endParaRPr sz="30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640"/>
              </a:spcBef>
            </a:pPr>
            <a:r>
              <a:rPr dirty="0" sz="2600">
                <a:latin typeface="Arial MT"/>
                <a:cs typeface="Arial MT"/>
              </a:rPr>
              <a:t>–</a:t>
            </a:r>
            <a:r>
              <a:rPr dirty="0" sz="2600" spc="7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Was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killed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on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</a:t>
            </a:r>
            <a:r>
              <a:rPr dirty="0" sz="2600" spc="-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Pacific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Island</a:t>
            </a:r>
            <a:r>
              <a:rPr dirty="0" sz="2600" spc="-5">
                <a:latin typeface="Arial MT"/>
                <a:cs typeface="Arial MT"/>
              </a:rPr>
              <a:t> in </a:t>
            </a:r>
            <a:r>
              <a:rPr dirty="0" sz="2600" spc="5">
                <a:latin typeface="Arial MT"/>
                <a:cs typeface="Arial MT"/>
              </a:rPr>
              <a:t>1521</a:t>
            </a:r>
            <a:endParaRPr sz="2600">
              <a:latin typeface="Arial MT"/>
              <a:cs typeface="Arial MT"/>
            </a:endParaRPr>
          </a:p>
          <a:p>
            <a:pPr marL="355600" marR="388620" indent="-342900">
              <a:lnSpc>
                <a:spcPct val="100000"/>
              </a:lnSpc>
              <a:spcBef>
                <a:spcPts val="7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Juan</a:t>
            </a:r>
            <a:r>
              <a:rPr dirty="0" sz="30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Sebastian</a:t>
            </a:r>
            <a:r>
              <a:rPr dirty="0" sz="30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del</a:t>
            </a:r>
            <a:r>
              <a:rPr dirty="0" sz="300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Caño</a:t>
            </a:r>
            <a:r>
              <a:rPr dirty="0" sz="3000" spc="-3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completed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circumnavigation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1522.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Voyages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paved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way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 the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Spanish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take</a:t>
            </a:r>
            <a:r>
              <a:rPr dirty="0" sz="3000">
                <a:latin typeface="Arial MT"/>
                <a:cs typeface="Arial MT"/>
              </a:rPr>
              <a:t> gold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Incas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Mayas.</a:t>
            </a:r>
            <a:endParaRPr sz="3000">
              <a:latin typeface="Arial MT"/>
              <a:cs typeface="Arial MT"/>
            </a:endParaRPr>
          </a:p>
          <a:p>
            <a:pPr algn="just" marL="354965" marR="17526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Spain’s</a:t>
            </a:r>
            <a:r>
              <a:rPr dirty="0" sz="3000" spc="-5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maritime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dominance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ended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when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England </a:t>
            </a:r>
            <a:r>
              <a:rPr dirty="0" sz="3000" spc="-5">
                <a:latin typeface="Arial MT"/>
                <a:cs typeface="Arial MT"/>
              </a:rPr>
              <a:t>defeated the 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Spanish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Armada </a:t>
            </a:r>
            <a:r>
              <a:rPr dirty="0" sz="3000">
                <a:latin typeface="Arial MT"/>
                <a:cs typeface="Arial MT"/>
              </a:rPr>
              <a:t>in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1588.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9672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Voyages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Columbus</a:t>
            </a:r>
            <a:r>
              <a:rPr dirty="0" sz="3200" spc="-4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Magellan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173" y="1219060"/>
            <a:ext cx="8531110" cy="42989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151629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Voyaging</a:t>
            </a:r>
            <a:r>
              <a:rPr dirty="0" sz="3200" spc="-70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for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Science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424432"/>
            <a:ext cx="7959725" cy="445579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355600" marR="1209675" indent="-342900">
              <a:lnSpc>
                <a:spcPts val="3240"/>
              </a:lnSpc>
              <a:spcBef>
                <a:spcPts val="50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English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wanted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retain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maritime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superiority.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ts val="324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Captain</a:t>
            </a:r>
            <a:r>
              <a:rPr dirty="0" sz="30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James </a:t>
            </a: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Cook</a:t>
            </a:r>
            <a:r>
              <a:rPr dirty="0" sz="300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(1728–1779)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undertook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three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scientific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voyages.</a:t>
            </a:r>
            <a:endParaRPr sz="3000">
              <a:latin typeface="Arial MT"/>
              <a:cs typeface="Arial MT"/>
            </a:endParaRPr>
          </a:p>
          <a:p>
            <a:pPr lvl="1" marL="755650" marR="1614170" indent="-286385">
              <a:lnSpc>
                <a:spcPts val="303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Ships HMS </a:t>
            </a:r>
            <a:r>
              <a:rPr dirty="0" sz="2800" i="1">
                <a:latin typeface="Arial"/>
                <a:cs typeface="Arial"/>
              </a:rPr>
              <a:t>Endeavour, Resolution, </a:t>
            </a:r>
            <a:r>
              <a:rPr dirty="0" sz="2800" spc="-765" i="1">
                <a:latin typeface="Arial"/>
                <a:cs typeface="Arial"/>
              </a:rPr>
              <a:t> </a:t>
            </a:r>
            <a:r>
              <a:rPr dirty="0" sz="2800" i="1">
                <a:latin typeface="Arial"/>
                <a:cs typeface="Arial"/>
              </a:rPr>
              <a:t>Adventure</a:t>
            </a:r>
            <a:endParaRPr sz="2800">
              <a:latin typeface="Arial"/>
              <a:cs typeface="Arial"/>
            </a:endParaRPr>
          </a:p>
          <a:p>
            <a:pPr lvl="1" marL="755650" indent="-287020">
              <a:lnSpc>
                <a:spcPct val="100000"/>
              </a:lnSpc>
              <a:spcBef>
                <a:spcPts val="285"/>
              </a:spcBef>
              <a:buChar char="–"/>
              <a:tabLst>
                <a:tab pos="756285" algn="l"/>
              </a:tabLst>
            </a:pPr>
            <a:r>
              <a:rPr dirty="0" sz="2800">
                <a:latin typeface="Arial MT"/>
                <a:cs typeface="Arial MT"/>
              </a:rPr>
              <a:t>Mapped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many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islands</a:t>
            </a:r>
            <a:r>
              <a:rPr dirty="0" sz="2800" spc="-5">
                <a:latin typeface="Arial MT"/>
                <a:cs typeface="Arial MT"/>
              </a:rPr>
              <a:t> in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Pacific</a:t>
            </a:r>
            <a:endParaRPr sz="2800">
              <a:latin typeface="Arial MT"/>
              <a:cs typeface="Arial MT"/>
            </a:endParaRPr>
          </a:p>
          <a:p>
            <a:pPr lvl="1" marL="755650" marR="2165985" indent="-287020">
              <a:lnSpc>
                <a:spcPts val="3030"/>
              </a:lnSpc>
              <a:spcBef>
                <a:spcPts val="710"/>
              </a:spcBef>
              <a:buChar char="–"/>
              <a:tabLst>
                <a:tab pos="756285" algn="l"/>
              </a:tabLst>
            </a:pPr>
            <a:r>
              <a:rPr dirty="0" sz="2800" spc="-5">
                <a:latin typeface="Arial MT"/>
                <a:cs typeface="Arial MT"/>
              </a:rPr>
              <a:t>Systematically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measured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characteristics</a:t>
            </a:r>
            <a:endParaRPr sz="2800">
              <a:latin typeface="Arial MT"/>
              <a:cs typeface="Arial MT"/>
            </a:endParaRPr>
          </a:p>
          <a:p>
            <a:pPr lvl="1" marL="755650" indent="-287020">
              <a:lnSpc>
                <a:spcPct val="100000"/>
              </a:lnSpc>
              <a:spcBef>
                <a:spcPts val="285"/>
              </a:spcBef>
              <a:buChar char="–"/>
              <a:tabLst>
                <a:tab pos="756285" algn="l"/>
              </a:tabLst>
            </a:pPr>
            <a:r>
              <a:rPr dirty="0" sz="2800">
                <a:latin typeface="Arial MT"/>
                <a:cs typeface="Arial MT"/>
              </a:rPr>
              <a:t>Marine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chronograph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(longitude)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1591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Cook’s</a:t>
            </a:r>
            <a:r>
              <a:rPr dirty="0" sz="3200" spc="-1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Voyages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3554" y="899667"/>
            <a:ext cx="7432560" cy="495253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964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Oceanography</a:t>
            </a:r>
            <a:r>
              <a:rPr dirty="0" sz="3200" spc="-9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Continues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0558"/>
            <a:ext cx="7576820" cy="2625090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More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high-technology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tools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available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today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Sonar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Robotics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Computers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Satellites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1879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Nature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Scientific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Inquiry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411084" cy="3500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667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Natural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phenomena</a:t>
            </a:r>
            <a:r>
              <a:rPr dirty="0" sz="3000" spc="-4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governed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physical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processes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Physical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processes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similar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today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as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past</a:t>
            </a:r>
            <a:endParaRPr sz="3000">
              <a:latin typeface="Arial MT"/>
              <a:cs typeface="Arial MT"/>
            </a:endParaRPr>
          </a:p>
          <a:p>
            <a:pPr marL="355600" marR="277495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Scientists </a:t>
            </a:r>
            <a:r>
              <a:rPr dirty="0" sz="3000">
                <a:latin typeface="Arial MT"/>
                <a:cs typeface="Arial MT"/>
              </a:rPr>
              <a:t>discover </a:t>
            </a:r>
            <a:r>
              <a:rPr dirty="0" sz="3000" spc="-5">
                <a:latin typeface="Arial MT"/>
                <a:cs typeface="Arial MT"/>
              </a:rPr>
              <a:t>these processes and </a:t>
            </a:r>
            <a:r>
              <a:rPr dirty="0" sz="3000" spc="-8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make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predictions.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Called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scientific</a:t>
            </a:r>
            <a:r>
              <a:rPr dirty="0" sz="300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method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21767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Scientific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Method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9163" y="885139"/>
            <a:ext cx="5470511" cy="49093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69951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Theories</a:t>
            </a:r>
            <a:r>
              <a:rPr dirty="0" sz="3200" spc="-7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Truth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2324"/>
            <a:ext cx="7689215" cy="267716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Science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never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reaches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absolute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truth.</a:t>
            </a:r>
            <a:endParaRPr sz="3000">
              <a:latin typeface="Arial MT"/>
              <a:cs typeface="Arial MT"/>
            </a:endParaRPr>
          </a:p>
          <a:p>
            <a:pPr marL="355600" marR="45085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Truth </a:t>
            </a:r>
            <a:r>
              <a:rPr dirty="0" sz="3000">
                <a:latin typeface="Arial MT"/>
                <a:cs typeface="Arial MT"/>
              </a:rPr>
              <a:t>is </a:t>
            </a:r>
            <a:r>
              <a:rPr dirty="0" sz="3000" spc="-5" i="1">
                <a:latin typeface="Arial"/>
                <a:cs typeface="Arial"/>
              </a:rPr>
              <a:t>probable </a:t>
            </a:r>
            <a:r>
              <a:rPr dirty="0" sz="3000" spc="-5">
                <a:latin typeface="Arial MT"/>
                <a:cs typeface="Arial MT"/>
              </a:rPr>
              <a:t>and based on available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observations.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New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observations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yield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scientific progress.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In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reality,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scientists have no formal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method.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78930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Formation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1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the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Solar System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0690" y="1272032"/>
            <a:ext cx="3672840" cy="3689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ts val="342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solidFill>
                  <a:srgbClr val="FF0000"/>
                </a:solidFill>
                <a:latin typeface="Arial MT"/>
                <a:cs typeface="Arial MT"/>
              </a:rPr>
              <a:t>Nebular</a:t>
            </a:r>
            <a:r>
              <a:rPr dirty="0" sz="3000" spc="-7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hypothesis</a:t>
            </a:r>
            <a:endParaRPr sz="3000">
              <a:latin typeface="Arial MT"/>
              <a:cs typeface="Arial MT"/>
            </a:endParaRPr>
          </a:p>
          <a:p>
            <a:pPr lvl="1" marL="355600" marR="5080">
              <a:lnSpc>
                <a:spcPts val="3240"/>
              </a:lnSpc>
              <a:spcBef>
                <a:spcPts val="225"/>
              </a:spcBef>
              <a:buChar char="–"/>
              <a:tabLst>
                <a:tab pos="673100" algn="l"/>
              </a:tabLst>
            </a:pPr>
            <a:r>
              <a:rPr dirty="0" sz="3000">
                <a:latin typeface="Arial MT"/>
                <a:cs typeface="Arial MT"/>
              </a:rPr>
              <a:t>all bodies in </a:t>
            </a:r>
            <a:r>
              <a:rPr dirty="0" sz="3000" spc="-5">
                <a:latin typeface="Arial MT"/>
                <a:cs typeface="Arial MT"/>
              </a:rPr>
              <a:t>the </a:t>
            </a:r>
            <a:r>
              <a:rPr dirty="0" sz="3000">
                <a:latin typeface="Arial MT"/>
                <a:cs typeface="Arial MT"/>
              </a:rPr>
              <a:t> solar </a:t>
            </a:r>
            <a:r>
              <a:rPr dirty="0" sz="3000" spc="-5">
                <a:latin typeface="Arial MT"/>
                <a:cs typeface="Arial MT"/>
              </a:rPr>
              <a:t>system 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formed</a:t>
            </a:r>
            <a:r>
              <a:rPr dirty="0" sz="3000" spc="-4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nebula</a:t>
            </a:r>
            <a:endParaRPr sz="3000">
              <a:latin typeface="Arial MT"/>
              <a:cs typeface="Arial MT"/>
            </a:endParaRPr>
          </a:p>
          <a:p>
            <a:pPr algn="just" lvl="2" marL="756285" marR="124460" indent="-287020">
              <a:lnSpc>
                <a:spcPts val="303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solidFill>
                  <a:srgbClr val="FF0000"/>
                </a:solidFill>
                <a:latin typeface="Arial MT"/>
                <a:cs typeface="Arial MT"/>
              </a:rPr>
              <a:t>Nebula </a:t>
            </a:r>
            <a:r>
              <a:rPr dirty="0" sz="2800" spc="-5">
                <a:latin typeface="Arial MT"/>
                <a:cs typeface="Arial MT"/>
              </a:rPr>
              <a:t>= </a:t>
            </a:r>
            <a:r>
              <a:rPr dirty="0" sz="2800">
                <a:latin typeface="Arial MT"/>
                <a:cs typeface="Arial MT"/>
              </a:rPr>
              <a:t>cloud of </a:t>
            </a:r>
            <a:r>
              <a:rPr dirty="0" sz="2800" spc="-77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gases and space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dust</a:t>
            </a:r>
            <a:endParaRPr sz="2800">
              <a:latin typeface="Arial MT"/>
              <a:cs typeface="Arial MT"/>
            </a:endParaRPr>
          </a:p>
          <a:p>
            <a:pPr algn="just" lvl="3" marL="1155700" marR="273050" indent="-228600">
              <a:lnSpc>
                <a:spcPts val="2590"/>
              </a:lnSpc>
              <a:spcBef>
                <a:spcPts val="570"/>
              </a:spcBef>
              <a:buChar char="•"/>
              <a:tabLst>
                <a:tab pos="1155700" algn="l"/>
              </a:tabLst>
            </a:pPr>
            <a:r>
              <a:rPr dirty="0" sz="2400" spc="-5">
                <a:latin typeface="Arial MT"/>
                <a:cs typeface="Arial MT"/>
              </a:rPr>
              <a:t>Mainly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hydrogen </a:t>
            </a:r>
            <a:r>
              <a:rPr dirty="0" sz="2400" spc="-65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and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helium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0560" y="1064285"/>
            <a:ext cx="4711446" cy="471144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4002"/>
            <a:ext cx="38385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Nebular</a:t>
            </a:r>
            <a:r>
              <a:rPr dirty="0" sz="3200" spc="-8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Hypothesis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0270" y="1139444"/>
            <a:ext cx="7563484" cy="1836420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89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3300" spc="-5">
                <a:latin typeface="Arial MT"/>
                <a:cs typeface="Arial MT"/>
              </a:rPr>
              <a:t>Gravity concentrates material</a:t>
            </a:r>
            <a:r>
              <a:rPr dirty="0" sz="3300" spc="15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at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center </a:t>
            </a:r>
            <a:r>
              <a:rPr dirty="0" sz="3300" spc="-90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of</a:t>
            </a:r>
            <a:r>
              <a:rPr dirty="0" sz="3300" spc="-2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cloud</a:t>
            </a:r>
            <a:r>
              <a:rPr dirty="0" sz="3300" spc="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(Sun).</a:t>
            </a:r>
            <a:endParaRPr sz="3300">
              <a:latin typeface="Arial MT"/>
              <a:cs typeface="Arial MT"/>
            </a:endParaRPr>
          </a:p>
          <a:p>
            <a:pPr marL="354965" marR="958215" indent="-342900">
              <a:lnSpc>
                <a:spcPct val="8000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300" spc="-5">
                <a:latin typeface="Arial MT"/>
                <a:cs typeface="Arial MT"/>
              </a:rPr>
              <a:t>Protoplanets form from </a:t>
            </a:r>
            <a:r>
              <a:rPr dirty="0" sz="3300">
                <a:latin typeface="Arial MT"/>
                <a:cs typeface="Arial MT"/>
              </a:rPr>
              <a:t>smaller </a:t>
            </a:r>
            <a:r>
              <a:rPr dirty="0" sz="3300" spc="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concentrations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of</a:t>
            </a:r>
            <a:r>
              <a:rPr dirty="0" sz="3300" spc="-2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matter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(eddies).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574" y="3100908"/>
            <a:ext cx="4944636" cy="322609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08089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Protoearth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291844"/>
            <a:ext cx="3627754" cy="4652645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354965" marR="5080" indent="-342900">
              <a:lnSpc>
                <a:spcPct val="80000"/>
              </a:lnSpc>
              <a:spcBef>
                <a:spcPts val="89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300">
                <a:latin typeface="Arial MT"/>
                <a:cs typeface="Arial MT"/>
              </a:rPr>
              <a:t>Larger</a:t>
            </a:r>
            <a:r>
              <a:rPr dirty="0" sz="3300" spc="-4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than</a:t>
            </a:r>
            <a:r>
              <a:rPr dirty="0" sz="3300" spc="-5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Earth </a:t>
            </a:r>
            <a:r>
              <a:rPr dirty="0" sz="3300" spc="-90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today</a:t>
            </a:r>
            <a:endParaRPr sz="3300">
              <a:latin typeface="Arial MT"/>
              <a:cs typeface="Arial MT"/>
            </a:endParaRPr>
          </a:p>
          <a:p>
            <a:pPr marL="354965" marR="537845" indent="-342900">
              <a:lnSpc>
                <a:spcPct val="8000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300">
                <a:latin typeface="Arial MT"/>
                <a:cs typeface="Arial MT"/>
              </a:rPr>
              <a:t>H</a:t>
            </a:r>
            <a:r>
              <a:rPr dirty="0" sz="3300" spc="-5">
                <a:latin typeface="Arial MT"/>
                <a:cs typeface="Arial MT"/>
              </a:rPr>
              <a:t>omogeneous  </a:t>
            </a:r>
            <a:r>
              <a:rPr dirty="0" sz="3300" spc="-5">
                <a:latin typeface="Arial MT"/>
                <a:cs typeface="Arial MT"/>
              </a:rPr>
              <a:t>composition</a:t>
            </a:r>
            <a:endParaRPr sz="3300">
              <a:latin typeface="Arial MT"/>
              <a:cs typeface="Arial MT"/>
            </a:endParaRPr>
          </a:p>
          <a:p>
            <a:pPr marL="354965" marR="538480" indent="-342900">
              <a:lnSpc>
                <a:spcPts val="317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300" spc="-5">
                <a:latin typeface="Arial MT"/>
                <a:cs typeface="Arial MT"/>
              </a:rPr>
              <a:t>Bombarded</a:t>
            </a:r>
            <a:r>
              <a:rPr dirty="0" sz="3300" spc="-5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by </a:t>
            </a:r>
            <a:r>
              <a:rPr dirty="0" sz="3300" spc="-90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meteorites</a:t>
            </a:r>
            <a:endParaRPr sz="3300">
              <a:latin typeface="Arial MT"/>
              <a:cs typeface="Arial MT"/>
            </a:endParaRPr>
          </a:p>
          <a:p>
            <a:pPr marL="755650" marR="393700" indent="-360045">
              <a:lnSpc>
                <a:spcPts val="3560"/>
              </a:lnSpc>
              <a:spcBef>
                <a:spcPts val="875"/>
              </a:spcBef>
            </a:pPr>
            <a:r>
              <a:rPr dirty="0" sz="3300" spc="-5">
                <a:latin typeface="Arial MT"/>
                <a:cs typeface="Arial MT"/>
              </a:rPr>
              <a:t>–</a:t>
            </a:r>
            <a:r>
              <a:rPr dirty="0" sz="3300" spc="4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Moon</a:t>
            </a:r>
            <a:r>
              <a:rPr dirty="0" sz="3300" spc="-2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formed </a:t>
            </a:r>
            <a:r>
              <a:rPr dirty="0" sz="3300" spc="-90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from </a:t>
            </a:r>
            <a:r>
              <a:rPr dirty="0" sz="3300">
                <a:latin typeface="Arial MT"/>
                <a:cs typeface="Arial MT"/>
              </a:rPr>
              <a:t>collision </a:t>
            </a:r>
            <a:r>
              <a:rPr dirty="0" sz="3300" spc="-90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with large </a:t>
            </a:r>
            <a:r>
              <a:rPr dirty="0" sz="330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asteroid.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5478" y="1886380"/>
            <a:ext cx="4571928" cy="301024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50215" y="1151653"/>
            <a:ext cx="8195945" cy="3846195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R</a:t>
            </a:r>
            <a:r>
              <a:rPr dirty="0" sz="3000">
                <a:latin typeface="Arial MT"/>
                <a:cs typeface="Arial MT"/>
              </a:rPr>
              <a:t>adioactive</a:t>
            </a:r>
            <a:r>
              <a:rPr dirty="0" sz="3000" spc="-1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heat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760"/>
              </a:spcBef>
              <a:buChar char="–"/>
              <a:tabLst>
                <a:tab pos="756920" algn="l"/>
              </a:tabLst>
            </a:pPr>
            <a:r>
              <a:rPr dirty="0" sz="3200" spc="-10">
                <a:latin typeface="Arial MT"/>
                <a:cs typeface="Arial MT"/>
              </a:rPr>
              <a:t>Spontaneous</a:t>
            </a:r>
            <a:r>
              <a:rPr dirty="0" sz="3200" spc="-2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disintegration</a:t>
            </a:r>
            <a:r>
              <a:rPr dirty="0" sz="3200" spc="-3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of</a:t>
            </a:r>
            <a:r>
              <a:rPr dirty="0" sz="3200" spc="-10">
                <a:latin typeface="Arial MT"/>
                <a:cs typeface="Arial MT"/>
              </a:rPr>
              <a:t> atoms</a:t>
            </a:r>
            <a:endParaRPr sz="32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770"/>
              </a:spcBef>
              <a:buChar char="–"/>
              <a:tabLst>
                <a:tab pos="756920" algn="l"/>
              </a:tabLst>
            </a:pPr>
            <a:r>
              <a:rPr dirty="0" sz="3200" spc="-5">
                <a:solidFill>
                  <a:srgbClr val="FF0000"/>
                </a:solidFill>
                <a:latin typeface="Arial MT"/>
                <a:cs typeface="Arial MT"/>
              </a:rPr>
              <a:t>Fusion</a:t>
            </a:r>
            <a:r>
              <a:rPr dirty="0" sz="3200" spc="-6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Arial MT"/>
                <a:cs typeface="Arial MT"/>
              </a:rPr>
              <a:t>reactions</a:t>
            </a:r>
            <a:endParaRPr sz="32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Heat </a:t>
            </a:r>
            <a:r>
              <a:rPr dirty="0" sz="3000" spc="-5">
                <a:latin typeface="Arial MT"/>
                <a:cs typeface="Arial MT"/>
              </a:rPr>
              <a:t>from contraction (protoplanet shrinks due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gravity)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Protoearth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partially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melts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Density</a:t>
            </a:r>
            <a:r>
              <a:rPr dirty="0" sz="30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stratification </a:t>
            </a:r>
            <a:r>
              <a:rPr dirty="0" sz="3000" spc="-5">
                <a:latin typeface="Arial MT"/>
                <a:cs typeface="Arial MT"/>
              </a:rPr>
              <a:t>(layered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Earth)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08089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Protoearth</a:t>
            </a:r>
            <a:endParaRPr sz="3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0855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Density</a:t>
            </a:r>
            <a:r>
              <a:rPr dirty="0" sz="3200" spc="-7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Stratification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2324"/>
            <a:ext cx="7068184" cy="345884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High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density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=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heavy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its</a:t>
            </a:r>
            <a:r>
              <a:rPr dirty="0" sz="3000">
                <a:latin typeface="Arial MT"/>
                <a:cs typeface="Arial MT"/>
              </a:rPr>
              <a:t> size</a:t>
            </a:r>
            <a:endParaRPr sz="3000">
              <a:latin typeface="Arial MT"/>
              <a:cs typeface="Arial MT"/>
            </a:endParaRPr>
          </a:p>
          <a:p>
            <a:pPr marL="355600" marR="485775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Early Earth experienced gravitational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separation.</a:t>
            </a:r>
            <a:endParaRPr sz="3000">
              <a:latin typeface="Arial MT"/>
              <a:cs typeface="Arial MT"/>
            </a:endParaRPr>
          </a:p>
          <a:p>
            <a:pPr lvl="1" marL="756285" marR="142240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High-density materials (iron and nickel)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settled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in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core.</a:t>
            </a:r>
            <a:endParaRPr sz="2800">
              <a:latin typeface="Arial MT"/>
              <a:cs typeface="Arial MT"/>
            </a:endParaRPr>
          </a:p>
          <a:p>
            <a:pPr lvl="1" marL="756285" marR="5080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Less dense materials formed concentric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spheres around</a:t>
            </a:r>
            <a:r>
              <a:rPr dirty="0" sz="2800" spc="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core.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8983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Internal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Structure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740" y="1529346"/>
            <a:ext cx="3853815" cy="1600835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3000" spc="-5">
                <a:latin typeface="Arial MT"/>
                <a:cs typeface="Arial MT"/>
              </a:rPr>
              <a:t>Layers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defined</a:t>
            </a:r>
            <a:r>
              <a:rPr dirty="0" sz="3000" spc="-4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</a:t>
            </a:r>
            <a:endParaRPr sz="30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8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Chemical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composition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Physical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properties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4188" y="1083373"/>
            <a:ext cx="4271026" cy="459507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43128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Layers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by</a:t>
            </a:r>
            <a:r>
              <a:rPr dirty="0" sz="3200" spc="-2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Chemical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Composition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61656"/>
            <a:ext cx="7759065" cy="425005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300">
                <a:solidFill>
                  <a:srgbClr val="FF0000"/>
                </a:solidFill>
                <a:latin typeface="Arial MT"/>
                <a:cs typeface="Arial MT"/>
              </a:rPr>
              <a:t>Crust</a:t>
            </a:r>
            <a:endParaRPr sz="33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395"/>
              </a:spcBef>
              <a:buChar char="–"/>
              <a:tabLst>
                <a:tab pos="756920" algn="l"/>
              </a:tabLst>
            </a:pPr>
            <a:r>
              <a:rPr dirty="0" sz="3300">
                <a:latin typeface="Arial MT"/>
                <a:cs typeface="Arial MT"/>
              </a:rPr>
              <a:t>Low-density,</a:t>
            </a:r>
            <a:r>
              <a:rPr dirty="0" sz="3300" spc="-1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mainly</a:t>
            </a:r>
            <a:r>
              <a:rPr dirty="0" sz="3300" spc="1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silicate</a:t>
            </a:r>
            <a:r>
              <a:rPr dirty="0" sz="3300" spc="-1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minerals</a:t>
            </a:r>
            <a:endParaRPr sz="33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39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3300" spc="-5">
                <a:solidFill>
                  <a:srgbClr val="FF0000"/>
                </a:solidFill>
                <a:latin typeface="Arial MT"/>
                <a:cs typeface="Arial MT"/>
              </a:rPr>
              <a:t>Mantle</a:t>
            </a:r>
            <a:endParaRPr sz="3300">
              <a:latin typeface="Arial MT"/>
              <a:cs typeface="Arial MT"/>
            </a:endParaRPr>
          </a:p>
          <a:p>
            <a:pPr lvl="1" marL="756920" marR="5080" indent="-287020">
              <a:lnSpc>
                <a:spcPts val="3560"/>
              </a:lnSpc>
              <a:spcBef>
                <a:spcPts val="850"/>
              </a:spcBef>
              <a:buChar char="–"/>
              <a:tabLst>
                <a:tab pos="757555" algn="l"/>
              </a:tabLst>
            </a:pPr>
            <a:r>
              <a:rPr dirty="0" sz="3300" spc="-5">
                <a:latin typeface="Arial MT"/>
                <a:cs typeface="Arial MT"/>
              </a:rPr>
              <a:t>Mainly </a:t>
            </a:r>
            <a:r>
              <a:rPr dirty="0" sz="3300">
                <a:latin typeface="Arial MT"/>
                <a:cs typeface="Arial MT"/>
              </a:rPr>
              <a:t>iron</a:t>
            </a:r>
            <a:r>
              <a:rPr dirty="0" sz="3300" spc="-2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(Fe)</a:t>
            </a:r>
            <a:r>
              <a:rPr dirty="0" sz="3300" spc="-1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and</a:t>
            </a:r>
            <a:r>
              <a:rPr dirty="0" sz="3300" spc="-2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magnesium</a:t>
            </a:r>
            <a:r>
              <a:rPr dirty="0" sz="3300" spc="-5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(Mg) </a:t>
            </a:r>
            <a:r>
              <a:rPr dirty="0" sz="3300" spc="-90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silicate</a:t>
            </a:r>
            <a:r>
              <a:rPr dirty="0" sz="330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minerals</a:t>
            </a:r>
            <a:endParaRPr sz="33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35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3300">
                <a:solidFill>
                  <a:srgbClr val="FF0000"/>
                </a:solidFill>
                <a:latin typeface="Arial MT"/>
                <a:cs typeface="Arial MT"/>
              </a:rPr>
              <a:t>Core</a:t>
            </a:r>
            <a:endParaRPr sz="3300">
              <a:latin typeface="Arial MT"/>
              <a:cs typeface="Arial MT"/>
            </a:endParaRPr>
          </a:p>
          <a:p>
            <a:pPr lvl="1" marL="756920" marR="702945" indent="-287020">
              <a:lnSpc>
                <a:spcPts val="3560"/>
              </a:lnSpc>
              <a:spcBef>
                <a:spcPts val="844"/>
              </a:spcBef>
              <a:buChar char="–"/>
              <a:tabLst>
                <a:tab pos="757555" algn="l"/>
              </a:tabLst>
            </a:pPr>
            <a:r>
              <a:rPr dirty="0" sz="3300">
                <a:latin typeface="Arial MT"/>
                <a:cs typeface="Arial MT"/>
              </a:rPr>
              <a:t>High-density,</a:t>
            </a:r>
            <a:r>
              <a:rPr dirty="0" sz="3300" spc="-2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mainly</a:t>
            </a:r>
            <a:r>
              <a:rPr dirty="0" sz="3300" spc="5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iron </a:t>
            </a:r>
            <a:r>
              <a:rPr dirty="0" sz="3300">
                <a:latin typeface="Arial MT"/>
                <a:cs typeface="Arial MT"/>
              </a:rPr>
              <a:t>(Fe)</a:t>
            </a:r>
            <a:r>
              <a:rPr dirty="0" sz="3300" spc="-20">
                <a:latin typeface="Arial MT"/>
                <a:cs typeface="Arial MT"/>
              </a:rPr>
              <a:t> </a:t>
            </a:r>
            <a:r>
              <a:rPr dirty="0" sz="3300" spc="-5">
                <a:latin typeface="Arial MT"/>
                <a:cs typeface="Arial MT"/>
              </a:rPr>
              <a:t>and </a:t>
            </a:r>
            <a:r>
              <a:rPr dirty="0" sz="3300" spc="-900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nickel</a:t>
            </a:r>
            <a:r>
              <a:rPr dirty="0" sz="3300" spc="-15">
                <a:latin typeface="Arial MT"/>
                <a:cs typeface="Arial MT"/>
              </a:rPr>
              <a:t> </a:t>
            </a:r>
            <a:r>
              <a:rPr dirty="0" sz="3300">
                <a:latin typeface="Arial MT"/>
                <a:cs typeface="Arial MT"/>
              </a:rPr>
              <a:t>(Ni)</a:t>
            </a:r>
            <a:endParaRPr sz="3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79818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Layers</a:t>
            </a:r>
            <a:r>
              <a:rPr dirty="0" sz="3200" spc="-4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by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Physical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Properties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0690" y="1289579"/>
            <a:ext cx="3268345" cy="3135630"/>
          </a:xfrm>
          <a:prstGeom prst="rect">
            <a:avLst/>
          </a:prstGeom>
        </p:spPr>
        <p:txBody>
          <a:bodyPr wrap="square" lIns="0" tIns="116205" rIns="0" bIns="0" rtlCol="0" vert="horz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91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400" spc="-10">
                <a:latin typeface="Arial MT"/>
                <a:cs typeface="Arial MT"/>
              </a:rPr>
              <a:t>Lithosphere</a:t>
            </a:r>
            <a:endParaRPr sz="3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400" spc="-5">
                <a:latin typeface="Arial MT"/>
                <a:cs typeface="Arial MT"/>
              </a:rPr>
              <a:t>A</a:t>
            </a:r>
            <a:r>
              <a:rPr dirty="0" sz="3400">
                <a:latin typeface="Arial MT"/>
                <a:cs typeface="Arial MT"/>
              </a:rPr>
              <a:t>s</a:t>
            </a:r>
            <a:r>
              <a:rPr dirty="0" sz="3400" spc="-5">
                <a:latin typeface="Arial MT"/>
                <a:cs typeface="Arial MT"/>
              </a:rPr>
              <a:t>t</a:t>
            </a:r>
            <a:r>
              <a:rPr dirty="0" sz="3400" spc="-10">
                <a:latin typeface="Arial MT"/>
                <a:cs typeface="Arial MT"/>
              </a:rPr>
              <a:t>heno</a:t>
            </a:r>
            <a:r>
              <a:rPr dirty="0" sz="3400">
                <a:latin typeface="Arial MT"/>
                <a:cs typeface="Arial MT"/>
              </a:rPr>
              <a:t>s</a:t>
            </a:r>
            <a:r>
              <a:rPr dirty="0" sz="3400" spc="-10">
                <a:latin typeface="Arial MT"/>
                <a:cs typeface="Arial MT"/>
              </a:rPr>
              <a:t>phere</a:t>
            </a:r>
            <a:endParaRPr sz="3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400" spc="-5">
                <a:latin typeface="Arial MT"/>
                <a:cs typeface="Arial MT"/>
              </a:rPr>
              <a:t>Mesosphere</a:t>
            </a:r>
            <a:endParaRPr sz="3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400" spc="-5">
                <a:latin typeface="Arial MT"/>
                <a:cs typeface="Arial MT"/>
              </a:rPr>
              <a:t>Outer</a:t>
            </a:r>
            <a:r>
              <a:rPr dirty="0" sz="3400" spc="-15">
                <a:latin typeface="Arial MT"/>
                <a:cs typeface="Arial MT"/>
              </a:rPr>
              <a:t> </a:t>
            </a:r>
            <a:r>
              <a:rPr dirty="0" sz="3400" spc="-5">
                <a:latin typeface="Arial MT"/>
                <a:cs typeface="Arial MT"/>
              </a:rPr>
              <a:t>core</a:t>
            </a:r>
            <a:endParaRPr sz="3400">
              <a:latin typeface="Arial MT"/>
              <a:cs typeface="Arial MT"/>
            </a:endParaRPr>
          </a:p>
          <a:p>
            <a:pPr marL="354965" indent="-342900">
              <a:lnSpc>
                <a:spcPct val="100000"/>
              </a:lnSpc>
              <a:spcBef>
                <a:spcPts val="819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400" spc="-5">
                <a:latin typeface="Arial MT"/>
                <a:cs typeface="Arial MT"/>
              </a:rPr>
              <a:t>Inner</a:t>
            </a:r>
            <a:r>
              <a:rPr dirty="0" sz="3400" spc="-30">
                <a:latin typeface="Arial MT"/>
                <a:cs typeface="Arial MT"/>
              </a:rPr>
              <a:t> </a:t>
            </a:r>
            <a:r>
              <a:rPr dirty="0" sz="3400" spc="-5">
                <a:latin typeface="Arial MT"/>
                <a:cs typeface="Arial MT"/>
              </a:rPr>
              <a:t>core</a:t>
            </a:r>
            <a:endParaRPr sz="3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35077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Lithosphere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233343"/>
            <a:ext cx="3258820" cy="241554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Cool,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rigid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shell</a:t>
            </a:r>
            <a:endParaRPr sz="28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>
                <a:latin typeface="Arial MT"/>
                <a:cs typeface="Arial MT"/>
              </a:rPr>
              <a:t>Includes</a:t>
            </a:r>
            <a:r>
              <a:rPr dirty="0" sz="2800" spc="-4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crust</a:t>
            </a:r>
            <a:r>
              <a:rPr dirty="0" sz="2800" spc="-4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upper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mantle</a:t>
            </a:r>
            <a:endParaRPr sz="2800">
              <a:latin typeface="Arial MT"/>
              <a:cs typeface="Arial MT"/>
            </a:endParaRPr>
          </a:p>
          <a:p>
            <a:pPr marL="355600" marR="497205" indent="-343535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800" spc="-5">
                <a:latin typeface="Arial MT"/>
                <a:cs typeface="Arial MT"/>
              </a:rPr>
              <a:t>About </a:t>
            </a:r>
            <a:r>
              <a:rPr dirty="0" sz="2800">
                <a:latin typeface="Arial MT"/>
                <a:cs typeface="Arial MT"/>
              </a:rPr>
              <a:t>100 km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(60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miles)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thick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4444" y="786668"/>
            <a:ext cx="4144880" cy="517068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7943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Continental</a:t>
            </a:r>
            <a:r>
              <a:rPr dirty="0" sz="3200" spc="-6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vs.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Oceanic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Crust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848" y="1850896"/>
            <a:ext cx="8534323" cy="30464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9813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Asthenosphere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2324"/>
            <a:ext cx="7898130" cy="264096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Relatively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hot,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plastic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Flows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with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high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viscosity</a:t>
            </a:r>
            <a:endParaRPr sz="30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680"/>
              </a:spcBef>
            </a:pPr>
            <a:r>
              <a:rPr dirty="0" sz="2800" spc="-5">
                <a:latin typeface="Arial MT"/>
                <a:cs typeface="Arial MT"/>
              </a:rPr>
              <a:t>–</a:t>
            </a:r>
            <a:r>
              <a:rPr dirty="0" sz="2800" spc="-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Important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for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movement of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lithospheric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plates</a:t>
            </a:r>
            <a:endParaRPr sz="2800">
              <a:latin typeface="Arial MT"/>
              <a:cs typeface="Arial MT"/>
            </a:endParaRPr>
          </a:p>
          <a:p>
            <a:pPr marL="354965" marR="1442085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Base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 </a:t>
            </a:r>
            <a:r>
              <a:rPr dirty="0" sz="3000" spc="-5">
                <a:latin typeface="Arial MT"/>
                <a:cs typeface="Arial MT"/>
              </a:rPr>
              <a:t>lithosphere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about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700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km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(430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miles)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deep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0163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Isostatic</a:t>
            </a:r>
            <a:r>
              <a:rPr dirty="0" sz="3200" spc="-9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Adjustment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2324"/>
            <a:ext cx="7581900" cy="306768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Vertical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movement</a:t>
            </a:r>
            <a:r>
              <a:rPr dirty="0" sz="3000">
                <a:latin typeface="Arial MT"/>
                <a:cs typeface="Arial MT"/>
              </a:rPr>
              <a:t> of </a:t>
            </a:r>
            <a:r>
              <a:rPr dirty="0" sz="3000" spc="-5">
                <a:latin typeface="Arial MT"/>
                <a:cs typeface="Arial MT"/>
              </a:rPr>
              <a:t>Earth’s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crust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Buoyancy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</a:t>
            </a:r>
            <a:r>
              <a:rPr dirty="0" sz="3000" spc="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lithosphere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on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asthenosphere</a:t>
            </a:r>
            <a:endParaRPr sz="3000">
              <a:latin typeface="Arial MT"/>
              <a:cs typeface="Arial MT"/>
            </a:endParaRPr>
          </a:p>
          <a:p>
            <a:pPr marL="756285" marR="263525" indent="-287020">
              <a:lnSpc>
                <a:spcPct val="100000"/>
              </a:lnSpc>
              <a:spcBef>
                <a:spcPts val="680"/>
              </a:spcBef>
            </a:pPr>
            <a:r>
              <a:rPr dirty="0" sz="2800" spc="-5">
                <a:latin typeface="Arial MT"/>
                <a:cs typeface="Arial MT"/>
              </a:rPr>
              <a:t>–</a:t>
            </a:r>
            <a:r>
              <a:rPr dirty="0" sz="2800" spc="-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Less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dense continental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crust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floats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higher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than denser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oceanic crust.</a:t>
            </a:r>
            <a:endParaRPr sz="2800">
              <a:latin typeface="Arial MT"/>
              <a:cs typeface="Arial MT"/>
            </a:endParaRPr>
          </a:p>
          <a:p>
            <a:pPr marL="355600" marR="1524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Isostatic rebound </a:t>
            </a:r>
            <a:r>
              <a:rPr dirty="0" sz="3000" spc="-5">
                <a:latin typeface="Arial MT"/>
                <a:cs typeface="Arial MT"/>
              </a:rPr>
              <a:t>– </a:t>
            </a:r>
            <a:r>
              <a:rPr dirty="0" sz="3000">
                <a:latin typeface="Arial MT"/>
                <a:cs typeface="Arial MT"/>
              </a:rPr>
              <a:t>rising of </a:t>
            </a:r>
            <a:r>
              <a:rPr dirty="0" sz="3000" spc="-5">
                <a:latin typeface="Arial MT"/>
                <a:cs typeface="Arial MT"/>
              </a:rPr>
              <a:t>crust formerly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weighed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down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glacier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ice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0163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Isostatic</a:t>
            </a:r>
            <a:r>
              <a:rPr dirty="0" sz="3200" spc="-9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Adjustment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848" y="1165097"/>
            <a:ext cx="8534323" cy="44181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6864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Origin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1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Atmosphere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241552"/>
            <a:ext cx="7983855" cy="3536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31699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Outgassing </a:t>
            </a:r>
            <a:r>
              <a:rPr dirty="0" sz="3000" spc="-5">
                <a:latin typeface="Arial MT"/>
                <a:cs typeface="Arial MT"/>
              </a:rPr>
              <a:t>– occurred during density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stratification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Water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vapor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Carbon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dioxide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Hydrogen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Other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gases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Earth’s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early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atmosphere different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today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78345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Origin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4140" rIns="0" bIns="0" rtlCol="0" vert="horz">
            <a:spAutoFit/>
          </a:bodyPr>
          <a:lstStyle/>
          <a:p>
            <a:pPr marL="482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481965" algn="l"/>
                <a:tab pos="482600" algn="l"/>
              </a:tabLst>
            </a:pPr>
            <a:r>
              <a:rPr dirty="0" spc="-5"/>
              <a:t>Outgassed</a:t>
            </a:r>
            <a:r>
              <a:rPr dirty="0" spc="-10"/>
              <a:t> </a:t>
            </a:r>
            <a:r>
              <a:rPr dirty="0" spc="-5"/>
              <a:t>water</a:t>
            </a:r>
            <a:r>
              <a:rPr dirty="0" spc="-10"/>
              <a:t> </a:t>
            </a:r>
            <a:r>
              <a:rPr dirty="0" spc="-5"/>
              <a:t>vapor fell</a:t>
            </a:r>
            <a:r>
              <a:rPr dirty="0"/>
              <a:t> </a:t>
            </a:r>
            <a:r>
              <a:rPr dirty="0" spc="-5"/>
              <a:t>as rain.</a:t>
            </a:r>
          </a:p>
          <a:p>
            <a:pPr marL="482600" marR="683895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481965" algn="l"/>
                <a:tab pos="482600" algn="l"/>
              </a:tabLst>
            </a:pPr>
            <a:r>
              <a:rPr dirty="0" spc="-5"/>
              <a:t>The</a:t>
            </a:r>
            <a:r>
              <a:rPr dirty="0" spc="-10"/>
              <a:t> </a:t>
            </a:r>
            <a:r>
              <a:rPr dirty="0" spc="-5"/>
              <a:t>first</a:t>
            </a:r>
            <a:r>
              <a:rPr dirty="0" spc="10"/>
              <a:t> </a:t>
            </a:r>
            <a:r>
              <a:rPr dirty="0" spc="-5"/>
              <a:t>permanent</a:t>
            </a:r>
            <a:r>
              <a:rPr dirty="0" spc="-25"/>
              <a:t> </a:t>
            </a:r>
            <a:r>
              <a:rPr dirty="0" spc="-5"/>
              <a:t>oceans</a:t>
            </a:r>
            <a:r>
              <a:rPr dirty="0" spc="-20"/>
              <a:t> </a:t>
            </a:r>
            <a:r>
              <a:rPr dirty="0" spc="-5"/>
              <a:t>formed</a:t>
            </a:r>
            <a:r>
              <a:rPr dirty="0" spc="10"/>
              <a:t> </a:t>
            </a:r>
            <a:r>
              <a:rPr dirty="0" spc="-5"/>
              <a:t>4</a:t>
            </a:r>
            <a:r>
              <a:rPr dirty="0" spc="5"/>
              <a:t> </a:t>
            </a:r>
            <a:r>
              <a:rPr dirty="0"/>
              <a:t>billion </a:t>
            </a:r>
            <a:r>
              <a:rPr dirty="0" spc="-819"/>
              <a:t> </a:t>
            </a:r>
            <a:r>
              <a:rPr dirty="0" spc="-5"/>
              <a:t>years</a:t>
            </a:r>
            <a:r>
              <a:rPr dirty="0" spc="-15"/>
              <a:t> </a:t>
            </a:r>
            <a:r>
              <a:rPr dirty="0" spc="-5"/>
              <a:t>ago.</a:t>
            </a:r>
          </a:p>
          <a:p>
            <a:pPr marL="482600" marR="153416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481965" algn="l"/>
                <a:tab pos="482600" algn="l"/>
              </a:tabLst>
            </a:pPr>
            <a:r>
              <a:rPr dirty="0" spc="-5"/>
              <a:t>Salinity</a:t>
            </a:r>
            <a:r>
              <a:rPr dirty="0" spc="-25"/>
              <a:t> </a:t>
            </a:r>
            <a:r>
              <a:rPr dirty="0" spc="-5"/>
              <a:t>developed</a:t>
            </a:r>
            <a:r>
              <a:rPr dirty="0" spc="-35"/>
              <a:t> </a:t>
            </a:r>
            <a:r>
              <a:rPr dirty="0" spc="-5"/>
              <a:t>from</a:t>
            </a:r>
            <a:r>
              <a:rPr dirty="0" spc="15"/>
              <a:t> </a:t>
            </a:r>
            <a:r>
              <a:rPr dirty="0"/>
              <a:t>dissolved</a:t>
            </a:r>
            <a:r>
              <a:rPr dirty="0" spc="-25"/>
              <a:t> </a:t>
            </a:r>
            <a:r>
              <a:rPr dirty="0" spc="-5"/>
              <a:t>rock </a:t>
            </a:r>
            <a:r>
              <a:rPr dirty="0" spc="-819"/>
              <a:t> </a:t>
            </a:r>
            <a:r>
              <a:rPr dirty="0" spc="-5"/>
              <a:t>elements.</a:t>
            </a:r>
          </a:p>
          <a:p>
            <a:pPr marL="883285" marR="5080" indent="-287020">
              <a:lnSpc>
                <a:spcPct val="100000"/>
              </a:lnSpc>
              <a:spcBef>
                <a:spcPts val="680"/>
              </a:spcBef>
            </a:pPr>
            <a:r>
              <a:rPr dirty="0" sz="2800" spc="-5"/>
              <a:t>–</a:t>
            </a:r>
            <a:r>
              <a:rPr dirty="0" sz="2800" spc="-90"/>
              <a:t> </a:t>
            </a:r>
            <a:r>
              <a:rPr dirty="0" sz="2800" spc="-5"/>
              <a:t>Early</a:t>
            </a:r>
            <a:r>
              <a:rPr dirty="0" sz="2800"/>
              <a:t> acidic</a:t>
            </a:r>
            <a:r>
              <a:rPr dirty="0" sz="2800" spc="-15"/>
              <a:t> </a:t>
            </a:r>
            <a:r>
              <a:rPr dirty="0" sz="2800"/>
              <a:t>rain</a:t>
            </a:r>
            <a:r>
              <a:rPr dirty="0" sz="2800" spc="10"/>
              <a:t> </a:t>
            </a:r>
            <a:r>
              <a:rPr dirty="0" sz="2800"/>
              <a:t>dissolved</a:t>
            </a:r>
            <a:r>
              <a:rPr dirty="0" sz="2800" spc="-15"/>
              <a:t> </a:t>
            </a:r>
            <a:r>
              <a:rPr dirty="0" sz="2800"/>
              <a:t>more</a:t>
            </a:r>
            <a:r>
              <a:rPr dirty="0" sz="2800" spc="10"/>
              <a:t> </a:t>
            </a:r>
            <a:r>
              <a:rPr dirty="0" sz="2800"/>
              <a:t>crustal</a:t>
            </a:r>
            <a:r>
              <a:rPr dirty="0" sz="2800" spc="-20"/>
              <a:t> </a:t>
            </a:r>
            <a:r>
              <a:rPr dirty="0" sz="2800"/>
              <a:t>minerals </a:t>
            </a:r>
            <a:r>
              <a:rPr dirty="0" sz="2800" spc="-760"/>
              <a:t> </a:t>
            </a:r>
            <a:r>
              <a:rPr dirty="0" sz="2800"/>
              <a:t>than today.</a:t>
            </a:r>
            <a:endParaRPr sz="2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136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Development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Oceans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1068877" y="1281607"/>
            <a:ext cx="7377430" cy="4960620"/>
            <a:chOff x="1068877" y="1281607"/>
            <a:chExt cx="7377430" cy="4960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3882" y="3791443"/>
              <a:ext cx="3190872" cy="24502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877" y="1307002"/>
              <a:ext cx="2625692" cy="24847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8479" y="1281607"/>
              <a:ext cx="2957465" cy="251043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7524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Life’s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Possible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Ocean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Origins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919720" cy="34086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89471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Earth’s </a:t>
            </a:r>
            <a:r>
              <a:rPr dirty="0" sz="3000">
                <a:latin typeface="Arial MT"/>
                <a:cs typeface="Arial MT"/>
              </a:rPr>
              <a:t>earliest known </a:t>
            </a:r>
            <a:r>
              <a:rPr dirty="0" sz="3000" spc="-5">
                <a:latin typeface="Arial MT"/>
                <a:cs typeface="Arial MT"/>
              </a:rPr>
              <a:t>life forms are 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3.5-billion-year-old bacteria fossilized </a:t>
            </a:r>
            <a:r>
              <a:rPr dirty="0" sz="3000">
                <a:latin typeface="Arial MT"/>
                <a:cs typeface="Arial MT"/>
              </a:rPr>
              <a:t>in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rocks.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These are the building </a:t>
            </a:r>
            <a:r>
              <a:rPr dirty="0" sz="3000">
                <a:latin typeface="Arial MT"/>
                <a:cs typeface="Arial MT"/>
              </a:rPr>
              <a:t>blocks </a:t>
            </a:r>
            <a:r>
              <a:rPr dirty="0" sz="3000" spc="-5">
                <a:latin typeface="Arial MT"/>
                <a:cs typeface="Arial MT"/>
              </a:rPr>
              <a:t>for life on early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Earth.</a:t>
            </a:r>
            <a:endParaRPr sz="3000">
              <a:latin typeface="Arial MT"/>
              <a:cs typeface="Arial MT"/>
            </a:endParaRPr>
          </a:p>
          <a:p>
            <a:pPr marL="355600" marR="3429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There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no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direct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evidence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 </a:t>
            </a:r>
            <a:r>
              <a:rPr dirty="0" sz="3000" spc="-5">
                <a:latin typeface="Arial MT"/>
                <a:cs typeface="Arial MT"/>
              </a:rPr>
              <a:t>early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Earth’s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environment.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151511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solidFill>
                  <a:srgbClr val="1E398C"/>
                </a:solidFill>
              </a:rPr>
              <a:t>Oxygen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24815" y="1226312"/>
            <a:ext cx="8075295" cy="267716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810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80365" algn="l"/>
                <a:tab pos="381000" algn="l"/>
              </a:tabLst>
            </a:pPr>
            <a:r>
              <a:rPr dirty="0" sz="3000" spc="-5">
                <a:latin typeface="Arial MT"/>
                <a:cs typeface="Arial MT"/>
              </a:rPr>
              <a:t>Humans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require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</a:t>
            </a:r>
            <a:r>
              <a:rPr dirty="0" baseline="-20833" sz="3000" spc="-7">
                <a:latin typeface="Arial MT"/>
                <a:cs typeface="Arial MT"/>
              </a:rPr>
              <a:t>2</a:t>
            </a:r>
            <a:r>
              <a:rPr dirty="0" sz="3000" spc="-5">
                <a:latin typeface="Arial MT"/>
                <a:cs typeface="Arial MT"/>
              </a:rPr>
              <a:t>.</a:t>
            </a:r>
            <a:endParaRPr sz="3000">
              <a:latin typeface="Arial MT"/>
              <a:cs typeface="Arial MT"/>
            </a:endParaRPr>
          </a:p>
          <a:p>
            <a:pPr marL="3810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80365" algn="l"/>
                <a:tab pos="381000" algn="l"/>
              </a:tabLst>
            </a:pPr>
            <a:r>
              <a:rPr dirty="0" sz="3000" spc="-5">
                <a:latin typeface="Arial MT"/>
                <a:cs typeface="Arial MT"/>
              </a:rPr>
              <a:t>Ozone (O</a:t>
            </a:r>
            <a:r>
              <a:rPr dirty="0" baseline="-20833" sz="3000" spc="-7">
                <a:latin typeface="Arial MT"/>
                <a:cs typeface="Arial MT"/>
              </a:rPr>
              <a:t>3</a:t>
            </a:r>
            <a:r>
              <a:rPr dirty="0" sz="3000" spc="-5">
                <a:latin typeface="Arial MT"/>
                <a:cs typeface="Arial MT"/>
              </a:rPr>
              <a:t>)</a:t>
            </a:r>
            <a:r>
              <a:rPr dirty="0" sz="3000" spc="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protects</a:t>
            </a:r>
            <a:r>
              <a:rPr dirty="0" sz="3000" spc="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ultraviolet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radiation.</a:t>
            </a:r>
            <a:endParaRPr sz="3000">
              <a:latin typeface="Arial MT"/>
              <a:cs typeface="Arial MT"/>
            </a:endParaRPr>
          </a:p>
          <a:p>
            <a:pPr marL="3810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80365" algn="l"/>
                <a:tab pos="381000" algn="l"/>
              </a:tabLst>
            </a:pPr>
            <a:r>
              <a:rPr dirty="0" sz="3000" spc="-5">
                <a:latin typeface="Arial MT"/>
                <a:cs typeface="Arial MT"/>
              </a:rPr>
              <a:t>Early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Earth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had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little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free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oxygen.</a:t>
            </a:r>
            <a:endParaRPr sz="3000">
              <a:latin typeface="Arial MT"/>
              <a:cs typeface="Arial MT"/>
            </a:endParaRPr>
          </a:p>
          <a:p>
            <a:pPr marL="381000" marR="167513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80365" algn="l"/>
                <a:tab pos="381000" algn="l"/>
              </a:tabLst>
            </a:pP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lack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</a:t>
            </a:r>
            <a:r>
              <a:rPr dirty="0" sz="3000" spc="-5">
                <a:latin typeface="Arial MT"/>
                <a:cs typeface="Arial MT"/>
              </a:rPr>
              <a:t> ozone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may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have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helped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originate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life.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3035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Stanley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Miller’s</a:t>
            </a:r>
            <a:r>
              <a:rPr dirty="0" sz="3200" spc="-3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Experiment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96163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Organic </a:t>
            </a:r>
            <a:r>
              <a:rPr dirty="0" sz="3000">
                <a:latin typeface="Arial MT"/>
                <a:cs typeface="Arial MT"/>
              </a:rPr>
              <a:t>molecules </a:t>
            </a:r>
            <a:r>
              <a:rPr dirty="0" sz="3000" spc="-5">
                <a:latin typeface="Arial MT"/>
                <a:cs typeface="Arial MT"/>
              </a:rPr>
              <a:t>formed by ultraviolet light,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electrical spark (lightning), and a mixture </a:t>
            </a:r>
            <a:r>
              <a:rPr dirty="0" sz="3000">
                <a:latin typeface="Arial MT"/>
                <a:cs typeface="Arial MT"/>
              </a:rPr>
              <a:t>of 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water, carbon </a:t>
            </a:r>
            <a:r>
              <a:rPr dirty="0" sz="3000">
                <a:latin typeface="Arial MT"/>
                <a:cs typeface="Arial MT"/>
              </a:rPr>
              <a:t>dioxide, </a:t>
            </a:r>
            <a:r>
              <a:rPr dirty="0" sz="3000" spc="-5">
                <a:latin typeface="Arial MT"/>
                <a:cs typeface="Arial MT"/>
              </a:rPr>
              <a:t>hydrogen, methane, 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ammonia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54177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Stanley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Miller</a:t>
            </a:r>
            <a:r>
              <a:rPr dirty="0" sz="3200" spc="-1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His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Experiment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1155" y="1495044"/>
            <a:ext cx="7652549" cy="385155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13410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Evolution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Natural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Selection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150112"/>
            <a:ext cx="7684770" cy="276860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Organisms adapt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change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through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time.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Advantageous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traits</a:t>
            </a:r>
            <a:r>
              <a:rPr dirty="0" sz="3000" spc="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are naturally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selected.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Traits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are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passed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next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generation.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Organisms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adapt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environments.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Organisms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can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modify environments.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51892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Plants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Animals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Evolve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0558"/>
            <a:ext cx="5423535" cy="3173730"/>
          </a:xfrm>
          <a:prstGeom prst="rect">
            <a:avLst/>
          </a:prstGeom>
        </p:spPr>
        <p:txBody>
          <a:bodyPr wrap="square" lIns="0" tIns="10541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Heterotrophs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Very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earliest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life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Require</a:t>
            </a:r>
            <a:r>
              <a:rPr dirty="0" sz="2800">
                <a:latin typeface="Arial MT"/>
                <a:cs typeface="Arial MT"/>
              </a:rPr>
              <a:t> external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food</a:t>
            </a:r>
            <a:r>
              <a:rPr dirty="0" sz="2800" spc="-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supply</a:t>
            </a:r>
            <a:endParaRPr sz="2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Autotrophs</a:t>
            </a:r>
            <a:endParaRPr sz="30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dirty="0" sz="2800" spc="-5">
                <a:latin typeface="Arial MT"/>
                <a:cs typeface="Arial MT"/>
              </a:rPr>
              <a:t>Evolved</a:t>
            </a:r>
            <a:r>
              <a:rPr dirty="0" sz="2800" spc="-2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later</a:t>
            </a:r>
            <a:endParaRPr sz="28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dirty="0" sz="2800">
                <a:latin typeface="Arial MT"/>
                <a:cs typeface="Arial MT"/>
              </a:rPr>
              <a:t>Manufacture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own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food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supply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2080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First</a:t>
            </a:r>
            <a:r>
              <a:rPr dirty="0" sz="3200" spc="-5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Autotrophs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163764"/>
            <a:ext cx="7854315" cy="3463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18745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Probably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similar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to</a:t>
            </a:r>
            <a:r>
              <a:rPr dirty="0" sz="300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modern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anaerobic </a:t>
            </a:r>
            <a:r>
              <a:rPr dirty="0" sz="3000" spc="-819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bacteria</a:t>
            </a:r>
            <a:endParaRPr sz="3000">
              <a:latin typeface="Arial MT"/>
              <a:cs typeface="Arial MT"/>
            </a:endParaRPr>
          </a:p>
          <a:p>
            <a:pPr marL="469900">
              <a:lnSpc>
                <a:spcPct val="100000"/>
              </a:lnSpc>
              <a:spcBef>
                <a:spcPts val="680"/>
              </a:spcBef>
            </a:pPr>
            <a:r>
              <a:rPr dirty="0" sz="2800" spc="-5">
                <a:latin typeface="Arial MT"/>
                <a:cs typeface="Arial MT"/>
              </a:rPr>
              <a:t>–</a:t>
            </a:r>
            <a:r>
              <a:rPr dirty="0" sz="2800" spc="-8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Survive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without</a:t>
            </a:r>
            <a:r>
              <a:rPr dirty="0" sz="2800">
                <a:latin typeface="Arial MT"/>
                <a:cs typeface="Arial MT"/>
              </a:rPr>
              <a:t> oxygen</a:t>
            </a:r>
            <a:endParaRPr sz="2800">
              <a:latin typeface="Arial MT"/>
              <a:cs typeface="Arial MT"/>
            </a:endParaRPr>
          </a:p>
          <a:p>
            <a:pPr marL="355600" marR="635635" indent="-342900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Chemosynthesis</a:t>
            </a:r>
            <a:r>
              <a:rPr dirty="0" sz="30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from </a:t>
            </a:r>
            <a:r>
              <a:rPr dirty="0" sz="3000">
                <a:latin typeface="Arial MT"/>
                <a:cs typeface="Arial MT"/>
              </a:rPr>
              <a:t>chemicals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at</a:t>
            </a:r>
            <a:r>
              <a:rPr dirty="0" sz="3000" spc="-5">
                <a:latin typeface="Arial MT"/>
                <a:cs typeface="Arial MT"/>
              </a:rPr>
              <a:t> deep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hydrothermal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vents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Supports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idea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life’s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origins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deep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ocean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floor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in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absence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 light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22363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Photosynthesis</a:t>
            </a:r>
            <a:r>
              <a:rPr dirty="0" sz="3200" spc="-7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Respiration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0215" y="1226312"/>
            <a:ext cx="7664450" cy="212852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Complex</a:t>
            </a:r>
            <a:r>
              <a:rPr dirty="0" sz="3000" spc="-5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autotrophs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developed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chlorophyll.</a:t>
            </a:r>
            <a:endParaRPr sz="3000">
              <a:latin typeface="Arial MT"/>
              <a:cs typeface="Arial MT"/>
            </a:endParaRPr>
          </a:p>
          <a:p>
            <a:pPr marL="355600" marR="1442085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This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allowed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the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use</a:t>
            </a:r>
            <a:r>
              <a:rPr dirty="0" sz="3000" spc="-1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of</a:t>
            </a:r>
            <a:r>
              <a:rPr dirty="0" sz="3000" spc="-5">
                <a:latin typeface="Arial MT"/>
                <a:cs typeface="Arial MT"/>
              </a:rPr>
              <a:t> the</a:t>
            </a:r>
            <a:r>
              <a:rPr dirty="0" sz="3000" spc="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Sun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for </a:t>
            </a:r>
            <a:r>
              <a:rPr dirty="0" sz="3000" spc="-815"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photosynthesis.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Cellular</a:t>
            </a:r>
            <a:r>
              <a:rPr dirty="0" sz="30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Arial MT"/>
                <a:cs typeface="Arial MT"/>
              </a:rPr>
              <a:t>respiration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22363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Photosynthesis</a:t>
            </a:r>
            <a:r>
              <a:rPr dirty="0" sz="3200" spc="-7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4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Respiration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004" y="922129"/>
            <a:ext cx="8299861" cy="490104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42862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Great</a:t>
            </a:r>
            <a:r>
              <a:rPr dirty="0" sz="3200" spc="-4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Oxidation</a:t>
            </a:r>
            <a:r>
              <a:rPr dirty="0" sz="3200" spc="-6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Event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72324"/>
            <a:ext cx="7727950" cy="267716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2.45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billion</a:t>
            </a:r>
            <a:r>
              <a:rPr dirty="0" sz="3000" spc="-6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years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ago</a:t>
            </a:r>
            <a:endParaRPr sz="3000">
              <a:latin typeface="Arial MT"/>
              <a:cs typeface="Arial MT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Increased oxygen and ozone eliminated the </a:t>
            </a:r>
            <a:r>
              <a:rPr dirty="0" sz="3000" spc="-819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anaerobe</a:t>
            </a:r>
            <a:r>
              <a:rPr dirty="0" sz="3000" spc="-3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food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supply.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Arial MT"/>
                <a:cs typeface="Arial MT"/>
              </a:rPr>
              <a:t>Light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1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oxygen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>
                <a:latin typeface="Arial MT"/>
                <a:cs typeface="Arial MT"/>
              </a:rPr>
              <a:t>kill</a:t>
            </a:r>
            <a:r>
              <a:rPr dirty="0" sz="3000" spc="-25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anaerobes.</a:t>
            </a:r>
            <a:endParaRPr sz="30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Arial MT"/>
                <a:cs typeface="Arial MT"/>
              </a:rPr>
              <a:t>Cyanobacteria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adapted</a:t>
            </a:r>
            <a:r>
              <a:rPr dirty="0" sz="3000" spc="-3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and</a:t>
            </a:r>
            <a:r>
              <a:rPr dirty="0" sz="3000" spc="-20">
                <a:latin typeface="Arial MT"/>
                <a:cs typeface="Arial MT"/>
              </a:rPr>
              <a:t> </a:t>
            </a:r>
            <a:r>
              <a:rPr dirty="0" sz="3000" spc="-5">
                <a:latin typeface="Arial MT"/>
                <a:cs typeface="Arial MT"/>
              </a:rPr>
              <a:t>thrived.</a:t>
            </a:r>
            <a:endParaRPr sz="3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20458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Changes</a:t>
            </a:r>
            <a:r>
              <a:rPr dirty="0" sz="3200" spc="-45">
                <a:solidFill>
                  <a:srgbClr val="1E398C"/>
                </a:solidFill>
              </a:rPr>
              <a:t> </a:t>
            </a:r>
            <a:r>
              <a:rPr dirty="0" sz="3200">
                <a:solidFill>
                  <a:srgbClr val="1E398C"/>
                </a:solidFill>
              </a:rPr>
              <a:t>to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Atmosphere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34283" y="1538731"/>
            <a:ext cx="3787775" cy="412115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81000" marR="30480" indent="-343535">
              <a:lnSpc>
                <a:spcPct val="80000"/>
              </a:lnSpc>
              <a:spcBef>
                <a:spcPts val="765"/>
              </a:spcBef>
              <a:buChar char="•"/>
              <a:tabLst>
                <a:tab pos="381000" algn="l"/>
                <a:tab pos="381635" algn="l"/>
              </a:tabLst>
            </a:pPr>
            <a:r>
              <a:rPr dirty="0" sz="2800">
                <a:latin typeface="Arial MT"/>
                <a:cs typeface="Arial MT"/>
              </a:rPr>
              <a:t>Photosynthetic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organisms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are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responsible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for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life</a:t>
            </a:r>
            <a:r>
              <a:rPr dirty="0" sz="2800" spc="-1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as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10">
                <a:latin typeface="Arial MT"/>
                <a:cs typeface="Arial MT"/>
              </a:rPr>
              <a:t>we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know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it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today.</a:t>
            </a:r>
            <a:endParaRPr sz="2800">
              <a:latin typeface="Arial MT"/>
              <a:cs typeface="Arial MT"/>
            </a:endParaRPr>
          </a:p>
          <a:p>
            <a:pPr marL="381000" marR="337185" indent="-343535">
              <a:lnSpc>
                <a:spcPts val="2690"/>
              </a:lnSpc>
              <a:spcBef>
                <a:spcPts val="655"/>
              </a:spcBef>
              <a:buChar char="•"/>
              <a:tabLst>
                <a:tab pos="381000" algn="l"/>
                <a:tab pos="381635" algn="l"/>
              </a:tabLst>
            </a:pPr>
            <a:r>
              <a:rPr dirty="0" sz="2800" spc="-5">
                <a:latin typeface="Arial MT"/>
                <a:cs typeface="Arial MT"/>
              </a:rPr>
              <a:t>Reduce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CO</a:t>
            </a:r>
            <a:r>
              <a:rPr dirty="0" baseline="-21021" sz="2775" spc="-7">
                <a:latin typeface="Arial MT"/>
                <a:cs typeface="Arial MT"/>
              </a:rPr>
              <a:t>2</a:t>
            </a:r>
            <a:r>
              <a:rPr dirty="0" sz="2800" spc="-5">
                <a:latin typeface="Arial MT"/>
                <a:cs typeface="Arial MT"/>
              </a:rPr>
              <a:t>, </a:t>
            </a:r>
            <a:r>
              <a:rPr dirty="0" sz="2800">
                <a:latin typeface="Arial MT"/>
                <a:cs typeface="Arial MT"/>
              </a:rPr>
              <a:t> increase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</a:t>
            </a:r>
            <a:r>
              <a:rPr dirty="0" baseline="-21021" sz="2775">
                <a:latin typeface="Arial MT"/>
                <a:cs typeface="Arial MT"/>
              </a:rPr>
              <a:t>2</a:t>
            </a:r>
            <a:r>
              <a:rPr dirty="0" baseline="-21021" sz="2775" spc="34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to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21%</a:t>
            </a:r>
            <a:endParaRPr sz="2800">
              <a:latin typeface="Arial MT"/>
              <a:cs typeface="Arial MT"/>
            </a:endParaRPr>
          </a:p>
          <a:p>
            <a:pPr marL="381000" marR="170180" indent="-343535">
              <a:lnSpc>
                <a:spcPct val="80000"/>
              </a:lnSpc>
              <a:spcBef>
                <a:spcPts val="690"/>
              </a:spcBef>
              <a:buChar char="•"/>
              <a:tabLst>
                <a:tab pos="381000" algn="l"/>
                <a:tab pos="381635" algn="l"/>
              </a:tabLst>
            </a:pPr>
            <a:r>
              <a:rPr dirty="0" sz="2800" spc="-5">
                <a:latin typeface="Arial MT"/>
                <a:cs typeface="Arial MT"/>
              </a:rPr>
              <a:t>High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oxygen </a:t>
            </a:r>
            <a:r>
              <a:rPr dirty="0" sz="2800" spc="-5">
                <a:latin typeface="Arial MT"/>
                <a:cs typeface="Arial MT"/>
              </a:rPr>
              <a:t>= </a:t>
            </a:r>
            <a:r>
              <a:rPr dirty="0" sz="2800">
                <a:latin typeface="Arial MT"/>
                <a:cs typeface="Arial MT"/>
              </a:rPr>
              <a:t> biodiversity</a:t>
            </a:r>
            <a:r>
              <a:rPr dirty="0" sz="2800" spc="-7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increase</a:t>
            </a:r>
            <a:endParaRPr sz="2800">
              <a:latin typeface="Arial MT"/>
              <a:cs typeface="Arial MT"/>
            </a:endParaRPr>
          </a:p>
          <a:p>
            <a:pPr marL="381000" marR="745490" indent="-343535">
              <a:lnSpc>
                <a:spcPct val="80000"/>
              </a:lnSpc>
              <a:spcBef>
                <a:spcPts val="675"/>
              </a:spcBef>
              <a:buChar char="•"/>
              <a:tabLst>
                <a:tab pos="381000" algn="l"/>
                <a:tab pos="381635" algn="l"/>
              </a:tabLst>
            </a:pPr>
            <a:r>
              <a:rPr dirty="0" sz="2800">
                <a:latin typeface="Arial MT"/>
                <a:cs typeface="Arial MT"/>
              </a:rPr>
              <a:t>Low oxygen 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associated </a:t>
            </a:r>
            <a:r>
              <a:rPr dirty="0" sz="2800" spc="-5">
                <a:latin typeface="Arial MT"/>
                <a:cs typeface="Arial MT"/>
              </a:rPr>
              <a:t>with </a:t>
            </a:r>
            <a:r>
              <a:rPr dirty="0" sz="2800">
                <a:latin typeface="Arial MT"/>
                <a:cs typeface="Arial MT"/>
              </a:rPr>
              <a:t> extinction</a:t>
            </a:r>
            <a:r>
              <a:rPr dirty="0" sz="2800" spc="-9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events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7878" y="1460990"/>
            <a:ext cx="4491492" cy="385702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615950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Plants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and</a:t>
            </a:r>
            <a:r>
              <a:rPr dirty="0" sz="3200" spc="-2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Earth’s</a:t>
            </a:r>
            <a:r>
              <a:rPr dirty="0" sz="3200" spc="-3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Environment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8622" y="900972"/>
            <a:ext cx="6812818" cy="49679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243903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1E398C"/>
                </a:solidFill>
              </a:rPr>
              <a:t>Age</a:t>
            </a:r>
            <a:r>
              <a:rPr dirty="0" sz="3200" spc="-6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of</a:t>
            </a:r>
            <a:r>
              <a:rPr dirty="0" sz="3200" spc="-4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Earth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3865" y="1052649"/>
            <a:ext cx="7357745" cy="251269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Char char="•"/>
              <a:tabLst>
                <a:tab pos="355600" algn="l"/>
              </a:tabLst>
            </a:pPr>
            <a:r>
              <a:rPr dirty="0" sz="3600" spc="-5">
                <a:solidFill>
                  <a:srgbClr val="FF0000"/>
                </a:solidFill>
                <a:latin typeface="Arial MT"/>
                <a:cs typeface="Arial MT"/>
              </a:rPr>
              <a:t>Radiometric</a:t>
            </a:r>
            <a:r>
              <a:rPr dirty="0" sz="3600" spc="-4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3600" spc="-5">
                <a:solidFill>
                  <a:srgbClr val="FF0000"/>
                </a:solidFill>
                <a:latin typeface="Arial MT"/>
                <a:cs typeface="Arial MT"/>
              </a:rPr>
              <a:t>age dating</a:t>
            </a:r>
            <a:endParaRPr sz="36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775"/>
              </a:spcBef>
              <a:buChar char="–"/>
              <a:tabLst>
                <a:tab pos="756920" algn="l"/>
              </a:tabLst>
            </a:pPr>
            <a:r>
              <a:rPr dirty="0" sz="3200" spc="-10">
                <a:latin typeface="Arial MT"/>
                <a:cs typeface="Arial MT"/>
              </a:rPr>
              <a:t>Spontaneous change/decay</a:t>
            </a:r>
            <a:endParaRPr sz="3200">
              <a:latin typeface="Arial MT"/>
              <a:cs typeface="Arial MT"/>
            </a:endParaRPr>
          </a:p>
          <a:p>
            <a:pPr lvl="1" marL="756285" indent="-287020">
              <a:lnSpc>
                <a:spcPct val="100000"/>
              </a:lnSpc>
              <a:spcBef>
                <a:spcPts val="765"/>
              </a:spcBef>
              <a:buChar char="–"/>
              <a:tabLst>
                <a:tab pos="756920" algn="l"/>
              </a:tabLst>
            </a:pPr>
            <a:r>
              <a:rPr dirty="0" sz="3200" spc="-5">
                <a:latin typeface="Arial MT"/>
                <a:cs typeface="Arial MT"/>
              </a:rPr>
              <a:t>Half-life</a:t>
            </a:r>
            <a:endParaRPr sz="32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860"/>
              </a:spcBef>
              <a:buChar char="•"/>
              <a:tabLst>
                <a:tab pos="355600" algn="l"/>
              </a:tabLst>
            </a:pPr>
            <a:r>
              <a:rPr dirty="0" sz="3600" spc="-5">
                <a:latin typeface="Arial MT"/>
                <a:cs typeface="Arial MT"/>
              </a:rPr>
              <a:t>Earth</a:t>
            </a:r>
            <a:r>
              <a:rPr dirty="0" sz="3600" spc="5">
                <a:latin typeface="Arial MT"/>
                <a:cs typeface="Arial MT"/>
              </a:rPr>
              <a:t> </a:t>
            </a:r>
            <a:r>
              <a:rPr dirty="0" sz="3600" spc="-5">
                <a:latin typeface="Arial MT"/>
                <a:cs typeface="Arial MT"/>
              </a:rPr>
              <a:t>is</a:t>
            </a:r>
            <a:r>
              <a:rPr dirty="0" sz="3600">
                <a:latin typeface="Arial MT"/>
                <a:cs typeface="Arial MT"/>
              </a:rPr>
              <a:t> </a:t>
            </a:r>
            <a:r>
              <a:rPr dirty="0" sz="3600" spc="-5">
                <a:latin typeface="Arial MT"/>
                <a:cs typeface="Arial MT"/>
              </a:rPr>
              <a:t>about</a:t>
            </a:r>
            <a:r>
              <a:rPr dirty="0" sz="3600" spc="-20">
                <a:latin typeface="Arial MT"/>
                <a:cs typeface="Arial MT"/>
              </a:rPr>
              <a:t> </a:t>
            </a:r>
            <a:r>
              <a:rPr dirty="0" sz="3600" spc="-5">
                <a:latin typeface="Arial MT"/>
                <a:cs typeface="Arial MT"/>
              </a:rPr>
              <a:t>4.6</a:t>
            </a:r>
            <a:r>
              <a:rPr dirty="0" sz="3600" spc="5">
                <a:latin typeface="Arial MT"/>
                <a:cs typeface="Arial MT"/>
              </a:rPr>
              <a:t> </a:t>
            </a:r>
            <a:r>
              <a:rPr dirty="0" sz="3600" spc="-5">
                <a:latin typeface="Arial MT"/>
                <a:cs typeface="Arial MT"/>
              </a:rPr>
              <a:t>billion</a:t>
            </a:r>
            <a:r>
              <a:rPr dirty="0" sz="3600" spc="-20">
                <a:latin typeface="Arial MT"/>
                <a:cs typeface="Arial MT"/>
              </a:rPr>
              <a:t> </a:t>
            </a:r>
            <a:r>
              <a:rPr dirty="0" sz="3600" spc="-5">
                <a:latin typeface="Arial MT"/>
                <a:cs typeface="Arial MT"/>
              </a:rPr>
              <a:t>years</a:t>
            </a:r>
            <a:r>
              <a:rPr dirty="0" sz="3600">
                <a:latin typeface="Arial MT"/>
                <a:cs typeface="Arial MT"/>
              </a:rPr>
              <a:t> </a:t>
            </a:r>
            <a:r>
              <a:rPr dirty="0" sz="3600" spc="-5">
                <a:latin typeface="Arial MT"/>
                <a:cs typeface="Arial MT"/>
              </a:rPr>
              <a:t>old.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60997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Radioactive</a:t>
            </a:r>
            <a:r>
              <a:rPr dirty="0" sz="3200" spc="-100">
                <a:solidFill>
                  <a:srgbClr val="1E398C"/>
                </a:solidFill>
              </a:rPr>
              <a:t> </a:t>
            </a:r>
            <a:r>
              <a:rPr dirty="0" sz="3200" spc="-10">
                <a:solidFill>
                  <a:srgbClr val="1E398C"/>
                </a:solidFill>
              </a:rPr>
              <a:t>Decay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210" y="2414468"/>
            <a:ext cx="8503847" cy="19312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827"/>
            <a:ext cx="399351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1E398C"/>
                </a:solidFill>
              </a:rPr>
              <a:t>Geologic</a:t>
            </a:r>
            <a:r>
              <a:rPr dirty="0" sz="3200" spc="-65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Time</a:t>
            </a:r>
            <a:r>
              <a:rPr dirty="0" sz="3200" spc="-50">
                <a:solidFill>
                  <a:srgbClr val="1E398C"/>
                </a:solidFill>
              </a:rPr>
              <a:t> </a:t>
            </a:r>
            <a:r>
              <a:rPr dirty="0" sz="3200" spc="-5">
                <a:solidFill>
                  <a:srgbClr val="1E398C"/>
                </a:solidFill>
              </a:rPr>
              <a:t>Scale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323" y="1067502"/>
            <a:ext cx="5641953" cy="48096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dirty="0" spc="-20"/>
              <a:t> </a:t>
            </a:r>
            <a:r>
              <a:rPr dirty="0" spc="-5"/>
              <a:t>2014</a:t>
            </a:r>
            <a:r>
              <a:rPr dirty="0" spc="-25"/>
              <a:t> </a:t>
            </a:r>
            <a:r>
              <a:rPr dirty="0"/>
              <a:t>Pearson</a:t>
            </a:r>
            <a:r>
              <a:rPr dirty="0" spc="-35"/>
              <a:t> </a:t>
            </a:r>
            <a:r>
              <a:rPr dirty="0"/>
              <a:t>Education,</a:t>
            </a:r>
            <a:r>
              <a:rPr dirty="0" spc="-50"/>
              <a:t> </a:t>
            </a:r>
            <a:r>
              <a:rPr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0910" y="2398267"/>
            <a:ext cx="587121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850265">
              <a:lnSpc>
                <a:spcPct val="100000"/>
              </a:lnSpc>
              <a:spcBef>
                <a:spcPts val="100"/>
              </a:spcBef>
            </a:pPr>
            <a:r>
              <a:rPr dirty="0" spc="-5" b="0">
                <a:latin typeface="Arial MT"/>
                <a:cs typeface="Arial MT"/>
              </a:rPr>
              <a:t>End </a:t>
            </a:r>
            <a:r>
              <a:rPr dirty="0" b="0">
                <a:latin typeface="Arial MT"/>
                <a:cs typeface="Arial MT"/>
              </a:rPr>
              <a:t>of </a:t>
            </a:r>
            <a:r>
              <a:rPr dirty="0" spc="-5" b="0">
                <a:latin typeface="Arial MT"/>
                <a:cs typeface="Arial MT"/>
              </a:rPr>
              <a:t>CHAPTER 1 </a:t>
            </a:r>
            <a:r>
              <a:rPr dirty="0" b="0">
                <a:latin typeface="Arial MT"/>
                <a:cs typeface="Arial MT"/>
              </a:rPr>
              <a:t> </a:t>
            </a:r>
            <a:r>
              <a:rPr dirty="0" spc="-5" b="0">
                <a:latin typeface="Arial MT"/>
                <a:cs typeface="Arial MT"/>
              </a:rPr>
              <a:t>Introduction</a:t>
            </a:r>
            <a:r>
              <a:rPr dirty="0" spc="-15" b="0">
                <a:latin typeface="Arial MT"/>
                <a:cs typeface="Arial MT"/>
              </a:rPr>
              <a:t> </a:t>
            </a:r>
            <a:r>
              <a:rPr dirty="0" spc="-5" b="0">
                <a:latin typeface="Arial MT"/>
                <a:cs typeface="Arial MT"/>
              </a:rPr>
              <a:t>to</a:t>
            </a:r>
            <a:r>
              <a:rPr dirty="0" spc="10" b="0">
                <a:latin typeface="Arial MT"/>
                <a:cs typeface="Arial MT"/>
              </a:rPr>
              <a:t> </a:t>
            </a:r>
            <a:r>
              <a:rPr dirty="0" spc="-5" b="0">
                <a:latin typeface="Arial MT"/>
                <a:cs typeface="Arial MT"/>
              </a:rPr>
              <a:t>Planet</a:t>
            </a:r>
            <a:r>
              <a:rPr dirty="0" spc="-20" b="0">
                <a:latin typeface="Arial MT"/>
                <a:cs typeface="Arial MT"/>
              </a:rPr>
              <a:t> </a:t>
            </a:r>
            <a:r>
              <a:rPr dirty="0" spc="-5" b="0">
                <a:latin typeface="Arial MT"/>
                <a:cs typeface="Arial MT"/>
              </a:rPr>
              <a:t>“Earth”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 U</dc:creator>
  <dc:title>PowerPoint Presentation</dc:title>
  <dcterms:created xsi:type="dcterms:W3CDTF">2024-10-14T03:00:22Z</dcterms:created>
  <dcterms:modified xsi:type="dcterms:W3CDTF">2024-10-14T03:00:22Z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2013-12-20T00:00:00Z</vt:filetime>
  </property>
  <property fmtid="{D5CDD505-2E9C-101B-9397-08002B2CF9AE}" pid="3" name="Creator">
    <vt:lpwstr>Acrobat PDFMaker 10.1 for PowerPoint</vt:lpwstr>
  </property>
  <property fmtid="{D5CDD505-2E9C-101B-9397-08002B2CF9AE}" pid="4" name="LastSaved">
    <vt:filetime>2024-10-14T00:00:00Z</vt:filetime>
  </property>
</Properties>
</file>